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1350" r:id="rId2"/>
    <p:sldId id="1202" r:id="rId3"/>
    <p:sldId id="1344" r:id="rId4"/>
    <p:sldId id="1346" r:id="rId5"/>
    <p:sldId id="1351" r:id="rId6"/>
    <p:sldId id="1347" r:id="rId7"/>
    <p:sldId id="1352" r:id="rId8"/>
    <p:sldId id="1353" r:id="rId9"/>
    <p:sldId id="1354" r:id="rId10"/>
  </p:sldIdLst>
  <p:sldSz cx="24377650" cy="13716000"/>
  <p:notesSz cx="6858000" cy="9144000"/>
  <p:defaultTextStyle>
    <a:defPPr>
      <a:defRPr lang="en-US"/>
    </a:defPPr>
    <a:lvl1pPr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1pPr>
    <a:lvl2pPr marL="912813" indent="-4556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2pPr>
    <a:lvl3pPr marL="1827213" indent="-9128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3pPr>
    <a:lvl4pPr marL="2741613" indent="-13700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4pPr>
    <a:lvl5pPr marL="3656013" indent="-18272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prnPr scaleToFitPaper="1"/>
  <p:showPr showNarration="1">
    <p:present/>
    <p:sldAll/>
    <p:penClr>
      <a:srgbClr val="FF0000"/>
    </p:penClr>
  </p:showPr>
  <p:clrMru>
    <a:srgbClr val="2F2F2F"/>
    <a:srgbClr val="3A3940"/>
    <a:srgbClr val="8844B4"/>
    <a:srgbClr val="009900"/>
    <a:srgbClr val="51286C"/>
    <a:srgbClr val="8941B6"/>
    <a:srgbClr val="041B31"/>
    <a:srgbClr val="403D3F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756" y="-36"/>
      </p:cViewPr>
      <p:guideLst>
        <p:guide orient="horz" pos="4321"/>
        <p:guide pos="76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pPr>
              <a:defRPr/>
            </a:pPr>
            <a:fld id="{15966276-1F95-4AC6-9DC8-4A94BAFEDD26}" type="datetimeFigureOut">
              <a:rPr lang="en-US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pPr>
              <a:defRPr/>
            </a:pPr>
            <a:fld id="{7D908F29-85B0-4303-BA31-856780A67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Calibri Light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E4634-E04B-45C3-9447-A9335509BF72}" type="slidenum">
              <a:rPr lang="id-ID" altLang="en-US" smtClean="0">
                <a:latin typeface="Calibri Light" pitchFamily="34" charset="0"/>
              </a:rPr>
              <a:pPr/>
              <a:t>3</a:t>
            </a:fld>
            <a:endParaRPr lang="id-ID" altLang="en-US" smtClean="0">
              <a:latin typeface="Calibri Ligh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z="3200" smtClean="0">
              <a:latin typeface="Calibri Light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0BA8FA-9CC9-473F-94FA-BD84A267C716}" type="slidenum">
              <a:rPr lang="en-IN" altLang="en-US" smtClean="0">
                <a:latin typeface="Calibri Light" pitchFamily="34" charset="0"/>
              </a:rPr>
              <a:pPr/>
              <a:t>6</a:t>
            </a:fld>
            <a:endParaRPr lang="en-IN" altLang="en-US" smtClean="0">
              <a:latin typeface="Calibri Ligh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9906001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Teardrop 8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6EE3F0A0-3602-43A4-A5A2-44D317B3F9E4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466624" y="5433034"/>
            <a:ext cx="1481328" cy="4244366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05595" y="5433034"/>
            <a:ext cx="1567105" cy="4244366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290574" y="4971515"/>
            <a:ext cx="3024869" cy="5480585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Teardrop 8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0C583BA8-7CE8-41E3-9C5A-4DE49861CBD3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 Light"/>
                <a:cs typeface="Calibri Light"/>
              </a:defRPr>
            </a:lvl1pPr>
          </a:lstStyle>
          <a:p>
            <a:pPr lvl="0"/>
            <a:endParaRPr lang="id-ID" noProof="0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s">
    <p:bg>
      <p:bgPr>
        <a:solidFill>
          <a:srgbClr val="192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Teardrop 5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637122BF-7CB4-46EB-9798-C9C5F1C2A7D4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solidFill>
                  <a:schemeClr val="bg1"/>
                </a:solidFill>
                <a:latin typeface="Lato Regular" charset="0"/>
              </a:rPr>
              <a:t>Izabal</a:t>
            </a:r>
            <a:r>
              <a:rPr lang="id-ID" sz="2400" b="1" smtClean="0">
                <a:solidFill>
                  <a:schemeClr val="bg1"/>
                </a:solidFill>
                <a:latin typeface="Lato" charset="0"/>
              </a:rPr>
              <a:t> </a:t>
            </a:r>
            <a:r>
              <a:rPr lang="id-ID" sz="2400" smtClean="0">
                <a:solidFill>
                  <a:schemeClr val="bg1"/>
                </a:solidFill>
                <a:latin typeface="Calibri Light" charset="0"/>
              </a:rPr>
              <a:t>Slides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Teardrop 9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C743FA28-3B95-45CF-980D-0185F0BB797F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Tablet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Teardrop 6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01D55186-0BA0-4769-AD3A-9422C76E28C7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7956667" y="5627022"/>
            <a:ext cx="8357714" cy="6228342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laptop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Teardrop 6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6A60B1CD-7209-4353-B8BB-D4CCE9CA578A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2186981" y="4979760"/>
            <a:ext cx="5990496" cy="3710009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Teardrop 6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68F12381-EEED-4106-9C1F-659920A18317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9093939" y="6205678"/>
            <a:ext cx="5990496" cy="3710009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Teardrop 10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7B8405AC-A562-468F-8001-5EF20ED39544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State C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Teardrop 8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BED0AB8F-634A-4D80-90DC-735EC7FF6C9C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189847" y="8070082"/>
            <a:ext cx="5971032" cy="4130738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06200" y="2811131"/>
            <a:ext cx="5967447" cy="4130738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199521" y="8070082"/>
            <a:ext cx="5971032" cy="4130738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Teardrop 12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F644F1DF-B19C-46E3-8838-009F0B0A3A45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30000"/>
              </a:lnSpc>
              <a:buNone/>
              <a:defRPr sz="24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lnSpc>
                <a:spcPct val="130000"/>
              </a:lnSpc>
              <a:defRPr sz="24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171796" y="0"/>
            <a:ext cx="11205854" cy="13716000"/>
          </a:xfrm>
          <a:custGeom>
            <a:avLst/>
            <a:gdLst>
              <a:gd name="connsiteX0" fmla="*/ 0 w 5604387"/>
              <a:gd name="connsiteY0" fmla="*/ 0 h 6858000"/>
              <a:gd name="connsiteX1" fmla="*/ 5604387 w 5604387"/>
              <a:gd name="connsiteY1" fmla="*/ 0 h 6858000"/>
              <a:gd name="connsiteX2" fmla="*/ 5604387 w 5604387"/>
              <a:gd name="connsiteY2" fmla="*/ 6858000 h 6858000"/>
              <a:gd name="connsiteX3" fmla="*/ 2944898 w 5604387"/>
              <a:gd name="connsiteY3" fmla="*/ 6858000 h 6858000"/>
              <a:gd name="connsiteX4" fmla="*/ 2944898 w 5604387"/>
              <a:gd name="connsiteY4" fmla="*/ 4818267 h 6858000"/>
              <a:gd name="connsiteX5" fmla="*/ 0 w 5604387"/>
              <a:gd name="connsiteY5" fmla="*/ 3602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4387" h="6858000">
                <a:moveTo>
                  <a:pt x="0" y="0"/>
                </a:moveTo>
                <a:lnTo>
                  <a:pt x="5604387" y="0"/>
                </a:lnTo>
                <a:lnTo>
                  <a:pt x="5604387" y="6858000"/>
                </a:lnTo>
                <a:lnTo>
                  <a:pt x="2944898" y="6858000"/>
                </a:lnTo>
                <a:lnTo>
                  <a:pt x="2944898" y="4818267"/>
                </a:lnTo>
                <a:lnTo>
                  <a:pt x="0" y="3602992"/>
                </a:ln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fr-CA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532177" y="0"/>
            <a:ext cx="15845473" cy="13716000"/>
          </a:xfrm>
        </p:spPr>
        <p:txBody>
          <a:bodyPr/>
          <a:lstStyle/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188411" y="1094151"/>
            <a:ext cx="18787106" cy="586278"/>
          </a:xfrm>
          <a:prstGeom prst="rect">
            <a:avLst/>
          </a:prstGeom>
        </p:spPr>
        <p:txBody>
          <a:bodyPr lIns="0" anchor="ctr">
            <a:spAutoFit/>
          </a:bodyPr>
          <a:lstStyle>
            <a:lvl1pPr marL="0" indent="0" algn="l">
              <a:buFontTx/>
              <a:buNone/>
              <a:defRPr sz="2900" baseline="0">
                <a:solidFill>
                  <a:schemeClr val="bg1">
                    <a:lumMod val="65000"/>
                  </a:schemeClr>
                </a:solidFill>
              </a:defRPr>
            </a:lvl1pPr>
            <a:lvl2pPr marL="914219" indent="0">
              <a:buFontTx/>
              <a:buNone/>
              <a:defRPr>
                <a:solidFill>
                  <a:schemeClr val="bg2"/>
                </a:solidFill>
              </a:defRPr>
            </a:lvl2pPr>
            <a:lvl3pPr marL="1828435" indent="0">
              <a:buFontTx/>
              <a:buNone/>
              <a:defRPr>
                <a:solidFill>
                  <a:schemeClr val="bg2"/>
                </a:solidFill>
              </a:defRPr>
            </a:lvl3pPr>
            <a:lvl4pPr marL="2742653" indent="0">
              <a:buFontTx/>
              <a:buNone/>
              <a:defRPr>
                <a:solidFill>
                  <a:schemeClr val="bg2"/>
                </a:solidFill>
              </a:defRPr>
            </a:lvl4pPr>
            <a:lvl5pPr marL="365686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411" y="1675002"/>
            <a:ext cx="18787106" cy="7755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5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4"/>
          </p:nvPr>
        </p:nvSpPr>
        <p:spPr>
          <a:xfrm>
            <a:off x="22617113" y="1101725"/>
            <a:ext cx="814387" cy="885825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0" tIns="143975" rIns="0" bIns="215962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BC61CE-C83B-42E1-89D2-5503D68A2DF6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5203488" y="12650788"/>
            <a:ext cx="8228012" cy="368300"/>
          </a:xfrm>
        </p:spPr>
        <p:txBody>
          <a:bodyPr lIns="0" tIns="0" rIns="0" bIns="0">
            <a:spAutoFit/>
          </a:bodyPr>
          <a:lstStyle>
            <a:lvl1pPr algn="r"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Footer goes here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5"/>
            <a:ext cx="18283238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5"/>
            <a:ext cx="18283238" cy="3311525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240" indent="0" algn="ctr">
              <a:buNone/>
              <a:defRPr sz="4000"/>
            </a:lvl2pPr>
            <a:lvl3pPr marL="1828480" indent="0" algn="ctr">
              <a:buNone/>
              <a:defRPr sz="3600"/>
            </a:lvl3pPr>
            <a:lvl4pPr marL="2742720" indent="0" algn="ctr">
              <a:buNone/>
              <a:defRPr sz="3200"/>
            </a:lvl4pPr>
            <a:lvl5pPr marL="3656960" indent="0" algn="ctr">
              <a:buNone/>
              <a:defRPr sz="3200"/>
            </a:lvl5pPr>
            <a:lvl6pPr marL="4571200" indent="0" algn="ctr">
              <a:buNone/>
              <a:defRPr sz="3200"/>
            </a:lvl6pPr>
            <a:lvl7pPr marL="5485440" indent="0" algn="ctr">
              <a:buNone/>
              <a:defRPr sz="3200"/>
            </a:lvl7pPr>
            <a:lvl8pPr marL="6399680" indent="0" algn="ctr">
              <a:buNone/>
              <a:defRPr sz="3200"/>
            </a:lvl8pPr>
            <a:lvl9pPr marL="731392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4EF9-5AAC-4176-957C-11A18EDA9A56}" type="datetime1">
              <a:rPr lang="id-ID"/>
              <a:pPr>
                <a:defRPr/>
              </a:pPr>
              <a:t>20/05/2019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D195-9C97-4D49-9639-ED0EBA9E33B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752465" y="0"/>
            <a:ext cx="15625229" cy="13716000"/>
          </a:xfrm>
          <a:custGeom>
            <a:avLst/>
            <a:gdLst>
              <a:gd name="connsiteX0" fmla="*/ 0 w 5860987"/>
              <a:gd name="connsiteY0" fmla="*/ 0 h 5143500"/>
              <a:gd name="connsiteX1" fmla="*/ 5860987 w 5860987"/>
              <a:gd name="connsiteY1" fmla="*/ 0 h 5143500"/>
              <a:gd name="connsiteX2" fmla="*/ 5860987 w 5860987"/>
              <a:gd name="connsiteY2" fmla="*/ 5143500 h 5143500"/>
              <a:gd name="connsiteX3" fmla="*/ 0 w 5860987"/>
              <a:gd name="connsiteY3" fmla="*/ 5143500 h 5143500"/>
              <a:gd name="connsiteX4" fmla="*/ 564689 w 5860987"/>
              <a:gd name="connsiteY4" fmla="*/ 25717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0987" h="5143500">
                <a:moveTo>
                  <a:pt x="0" y="0"/>
                </a:moveTo>
                <a:lnTo>
                  <a:pt x="5860987" y="0"/>
                </a:lnTo>
                <a:lnTo>
                  <a:pt x="5860987" y="5143500"/>
                </a:lnTo>
                <a:lnTo>
                  <a:pt x="0" y="5143500"/>
                </a:lnTo>
                <a:lnTo>
                  <a:pt x="564689" y="2571750"/>
                </a:ln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DCA7E-A17A-4C2E-828F-D5A47A654CCB}" type="datetime1">
              <a:rPr lang="id-ID"/>
              <a:pPr>
                <a:defRPr/>
              </a:pPr>
              <a:t>20/05/2019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Teardrop 5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14BB8524-856A-43AF-ABA6-839D18BDBA38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E6F4029C-11AA-4DAD-9668-94900DB692B3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Teardrop 5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037BD6DC-F484-4497-869B-E8CD846F22A1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Teardrop 6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BCAE7E22-C5FD-45A2-B51D-AA85EC5B7032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3408812"/>
            <a:ext cx="24377651" cy="804300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Teardrop 6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EB942163-B3F9-433B-A0E9-B0EFB14A7F2B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4565321" y="5002448"/>
            <a:ext cx="6697751" cy="417030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/>
          <p:cNvSpPr>
            <a:spLocks noChangeArrowheads="1"/>
          </p:cNvSpPr>
          <p:nvPr userDrawn="1"/>
        </p:nvSpPr>
        <p:spPr bwMode="auto">
          <a:xfrm>
            <a:off x="21856700" y="12961938"/>
            <a:ext cx="350838" cy="358775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Freeform 38"/>
          <p:cNvSpPr>
            <a:spLocks noChangeArrowheads="1"/>
          </p:cNvSpPr>
          <p:nvPr userDrawn="1"/>
        </p:nvSpPr>
        <p:spPr bwMode="auto">
          <a:xfrm>
            <a:off x="21956713" y="13038138"/>
            <a:ext cx="125412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22272625" y="12961938"/>
            <a:ext cx="350838" cy="357187"/>
          </a:xfrm>
          <a:custGeom>
            <a:avLst/>
            <a:gdLst>
              <a:gd name="T0" fmla="*/ 2147483647 w 444"/>
              <a:gd name="T1" fmla="*/ 0 h 454"/>
              <a:gd name="T2" fmla="*/ 2147483647 w 444"/>
              <a:gd name="T3" fmla="*/ 0 h 454"/>
              <a:gd name="T4" fmla="*/ 0 w 444"/>
              <a:gd name="T5" fmla="*/ 2147483647 h 454"/>
              <a:gd name="T6" fmla="*/ 2147483647 w 444"/>
              <a:gd name="T7" fmla="*/ 2147483647 h 454"/>
              <a:gd name="T8" fmla="*/ 2147483647 w 444"/>
              <a:gd name="T9" fmla="*/ 2147483647 h 454"/>
              <a:gd name="T10" fmla="*/ 2147483647 w 444"/>
              <a:gd name="T11" fmla="*/ 0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 flipH="1">
            <a:off x="22364700" y="13038138"/>
            <a:ext cx="125413" cy="217487"/>
          </a:xfrm>
          <a:custGeom>
            <a:avLst/>
            <a:gdLst>
              <a:gd name="T0" fmla="*/ 2147483647 w 133"/>
              <a:gd name="T1" fmla="*/ 2147483647 h 231"/>
              <a:gd name="T2" fmla="*/ 2147483647 w 133"/>
              <a:gd name="T3" fmla="*/ 2147483647 h 231"/>
              <a:gd name="T4" fmla="*/ 2147483647 w 133"/>
              <a:gd name="T5" fmla="*/ 2147483647 h 231"/>
              <a:gd name="T6" fmla="*/ 2147483647 w 133"/>
              <a:gd name="T7" fmla="*/ 2147483647 h 231"/>
              <a:gd name="T8" fmla="*/ 0 w 133"/>
              <a:gd name="T9" fmla="*/ 2147483647 h 231"/>
              <a:gd name="T10" fmla="*/ 0 w 133"/>
              <a:gd name="T11" fmla="*/ 2147483647 h 231"/>
              <a:gd name="T12" fmla="*/ 2147483647 w 133"/>
              <a:gd name="T13" fmla="*/ 2147483647 h 231"/>
              <a:gd name="T14" fmla="*/ 2147483647 w 133"/>
              <a:gd name="T15" fmla="*/ 2147483647 h 231"/>
              <a:gd name="T16" fmla="*/ 2147483647 w 133"/>
              <a:gd name="T17" fmla="*/ 2147483647 h 231"/>
              <a:gd name="T18" fmla="*/ 2147483647 w 133"/>
              <a:gd name="T19" fmla="*/ 2147483647 h 231"/>
              <a:gd name="T20" fmla="*/ 2147483647 w 133"/>
              <a:gd name="T21" fmla="*/ 2147483647 h 2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Teardrop 6"/>
          <p:cNvSpPr/>
          <p:nvPr userDrawn="1"/>
        </p:nvSpPr>
        <p:spPr>
          <a:xfrm>
            <a:off x="23077488" y="811213"/>
            <a:ext cx="712787" cy="71278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 Ligh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algn="ctr">
              <a:defRPr/>
            </a:pPr>
            <a:fld id="{E720955E-4590-401F-B7A2-BAFA974E2FC7}" type="slidenum">
              <a:rPr lang="id-ID" sz="2800" b="1" smtClean="0">
                <a:solidFill>
                  <a:schemeClr val="bg1"/>
                </a:solidFill>
                <a:latin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625600" y="12834938"/>
            <a:ext cx="365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d-ID" sz="2400" b="1" smtClean="0">
                <a:latin typeface="Lato Regular" charset="0"/>
              </a:rPr>
              <a:t>Commerce</a:t>
            </a:r>
            <a:r>
              <a:rPr lang="id-ID" sz="2400" b="1" smtClean="0">
                <a:latin typeface="Lato" charset="0"/>
              </a:rPr>
              <a:t> </a:t>
            </a:r>
            <a:r>
              <a:rPr lang="id-ID" sz="2400" smtClean="0">
                <a:latin typeface="Calibri Light" charset="0"/>
              </a:rPr>
              <a:t>Slides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3084" y="4391315"/>
            <a:ext cx="24377650" cy="4250174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248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</a:defRPr>
            </a:lvl1pPr>
          </a:lstStyle>
          <a:p>
            <a:pPr>
              <a:defRPr/>
            </a:pPr>
            <a:fld id="{E9A5AC88-040E-4FD6-8166-F1C5EACA4296}" type="datetime1">
              <a:rPr lang="en-US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1828434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</a:defRPr>
            </a:lvl1pPr>
          </a:lstStyle>
          <a:p>
            <a:pPr>
              <a:defRPr/>
            </a:pPr>
            <a:r>
              <a:rPr lang="en-US"/>
              <a:t>www.mescindia.org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ABABAB"/>
                </a:solidFill>
                <a:latin typeface="Lato Regular" charset="0"/>
              </a:defRPr>
            </a:lvl1pPr>
          </a:lstStyle>
          <a:p>
            <a:pPr>
              <a:defRPr/>
            </a:pPr>
            <a:fld id="{D5BF6B78-F0BE-4F94-B8D8-A9DEBE73A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  <p:sldLayoutId id="2147485167" r:id="rId12"/>
    <p:sldLayoutId id="2147485168" r:id="rId13"/>
    <p:sldLayoutId id="2147485169" r:id="rId14"/>
    <p:sldLayoutId id="2147485170" r:id="rId15"/>
    <p:sldLayoutId id="2147485171" r:id="rId16"/>
    <p:sldLayoutId id="2147485172" r:id="rId17"/>
    <p:sldLayoutId id="2147485173" r:id="rId18"/>
    <p:sldLayoutId id="2147485174" r:id="rId19"/>
    <p:sldLayoutId id="2147485175" r:id="rId20"/>
    <p:sldLayoutId id="2147485176" r:id="rId21"/>
    <p:sldLayoutId id="2147485177" r:id="rId22"/>
    <p:sldLayoutId id="2147485178" r:id="rId23"/>
    <p:sldLayoutId id="2147485179" r:id="rId24"/>
    <p:sldLayoutId id="2147485180" r:id="rId25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" panose="020F0502020204030203" pitchFamily="34" charset="0"/>
          <a:ea typeface="MS PGothic" pitchFamily="34" charset="-128"/>
          <a:cs typeface="+mj-cs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 charset="0"/>
          <a:ea typeface="MS PGothic" pitchFamily="34" charset="-128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 charset="0"/>
          <a:ea typeface="MS PGothic" pitchFamily="34" charset="-128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 charset="0"/>
          <a:ea typeface="MS PGothic" pitchFamily="34" charset="-128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 charset="0"/>
          <a:ea typeface="MS PGothic" pitchFamily="34" charset="-128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 charset="0"/>
          <a:ea typeface="MS PGothic" pitchFamily="34" charset="-128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 charset="0"/>
          <a:ea typeface="MS PGothic" pitchFamily="34" charset="-128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 charset="0"/>
          <a:ea typeface="MS PGothic" pitchFamily="34" charset="-128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 charset="0"/>
          <a:ea typeface="MS PGothic" pitchFamily="34" charset="-128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itchFamily="34" charset="0"/>
        <a:buChar char="•"/>
        <a:defRPr lang="en-US" sz="4800" kern="1200" dirty="0">
          <a:solidFill>
            <a:schemeClr val="tx1"/>
          </a:solidFill>
          <a:latin typeface="Lato" panose="020F0502020204030203" pitchFamily="34" charset="0"/>
          <a:ea typeface="MS PGothic" pitchFamily="34" charset="-128"/>
          <a:cs typeface="+mn-cs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4000" kern="1200" dirty="0">
          <a:solidFill>
            <a:schemeClr val="tx1"/>
          </a:solidFill>
          <a:latin typeface="Lato" panose="020F0502020204030203" pitchFamily="34" charset="0"/>
          <a:ea typeface="MS PGothic" pitchFamily="34" charset="-128"/>
          <a:cs typeface="+mn-cs"/>
        </a:defRPr>
      </a:lvl2pPr>
      <a:lvl3pPr marL="22844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600" kern="1200" dirty="0">
          <a:solidFill>
            <a:schemeClr val="tx1"/>
          </a:solidFill>
          <a:latin typeface="Lato" panose="020F0502020204030203" pitchFamily="34" charset="0"/>
          <a:ea typeface="MS PGothic" pitchFamily="34" charset="-128"/>
          <a:cs typeface="+mn-cs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200" kern="1200" dirty="0">
          <a:solidFill>
            <a:schemeClr val="tx1"/>
          </a:solidFill>
          <a:latin typeface="Lato" panose="020F0502020204030203" pitchFamily="34" charset="0"/>
          <a:ea typeface="MS PGothic" pitchFamily="34" charset="-128"/>
          <a:cs typeface="+mn-cs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200" kern="1200" dirty="0">
          <a:solidFill>
            <a:schemeClr val="tx1"/>
          </a:solidFill>
          <a:latin typeface="Lato" panose="020F0502020204030203" pitchFamily="34" charset="0"/>
          <a:ea typeface="MS PGothic" pitchFamily="34" charset="-128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/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1" rIns="182840" bIns="91421" anchor="ctr"/>
          <a:lstStyle/>
          <a:p>
            <a:pPr algn="ctr" defTabSz="1828389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86650" y="7627938"/>
            <a:ext cx="9404350" cy="1231900"/>
          </a:xfrm>
          <a:prstGeom prst="rect">
            <a:avLst/>
          </a:prstGeom>
          <a:noFill/>
        </p:spPr>
        <p:txBody>
          <a:bodyPr lIns="243797" tIns="121899" rIns="243797" bIns="121899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/>
                </a:solidFill>
                <a:latin typeface="+mj-lt"/>
              </a:rPr>
              <a:t>MEDIA &amp; ENTERTAINMENT SKILLS COUNCIL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1"/>
                </a:solidFill>
                <a:latin typeface="+mj-lt"/>
              </a:rPr>
              <a:t>30-JANUARY-2019 | MUMBAI</a:t>
            </a:r>
            <a:endParaRPr lang="id-ID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652" name="Title 236"/>
          <p:cNvSpPr txBox="1">
            <a:spLocks/>
          </p:cNvSpPr>
          <p:nvPr/>
        </p:nvSpPr>
        <p:spPr bwMode="auto">
          <a:xfrm>
            <a:off x="7302500" y="5013325"/>
            <a:ext cx="977265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/>
          <a:lstStyle/>
          <a:p>
            <a:pPr algn="ctr" defTabSz="914400">
              <a:lnSpc>
                <a:spcPct val="90000"/>
              </a:lnSpc>
            </a:pPr>
            <a:r>
              <a:rPr lang="id-ID" sz="7500" b="1">
                <a:solidFill>
                  <a:schemeClr val="bg2"/>
                </a:solidFill>
                <a:latin typeface="Lato" charset="0"/>
              </a:rPr>
              <a:t>G</a:t>
            </a:r>
            <a:r>
              <a:rPr lang="en-US" sz="7500" b="1">
                <a:solidFill>
                  <a:schemeClr val="bg2"/>
                </a:solidFill>
                <a:latin typeface="Lato" charset="0"/>
              </a:rPr>
              <a:t>OVERNING </a:t>
            </a:r>
          </a:p>
          <a:p>
            <a:pPr algn="ctr" defTabSz="914400">
              <a:lnSpc>
                <a:spcPct val="90000"/>
              </a:lnSpc>
            </a:pPr>
            <a:r>
              <a:rPr lang="en-US" sz="7500" b="1">
                <a:solidFill>
                  <a:schemeClr val="bg2"/>
                </a:solidFill>
                <a:latin typeface="Lato" charset="0"/>
              </a:rPr>
              <a:t>COUNCIL MEETING</a:t>
            </a:r>
            <a:endParaRPr lang="id-ID" sz="7500" b="1">
              <a:solidFill>
                <a:schemeClr val="bg2"/>
              </a:solidFill>
              <a:latin typeface="Lato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00900" y="12552363"/>
            <a:ext cx="4402138" cy="739775"/>
          </a:xfrm>
          <a:prstGeom prst="rect">
            <a:avLst/>
          </a:prstGeom>
          <a:noFill/>
        </p:spPr>
        <p:txBody>
          <a:bodyPr lIns="243797" tIns="121899" rIns="243797" bIns="121899">
            <a:spAutoFit/>
          </a:bodyPr>
          <a:lstStyle/>
          <a:p>
            <a:pPr algn="r">
              <a:defRPr/>
            </a:pPr>
            <a:r>
              <a:rPr lang="en-US" sz="3200" dirty="0">
                <a:solidFill>
                  <a:schemeClr val="accent1"/>
                </a:solidFill>
                <a:latin typeface="+mj-lt"/>
              </a:rPr>
              <a:t>www.mescindia.org</a:t>
            </a:r>
            <a:endParaRPr lang="id-ID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 21">
            <a:extLst/>
          </p:cNvPr>
          <p:cNvSpPr/>
          <p:nvPr/>
        </p:nvSpPr>
        <p:spPr>
          <a:xfrm>
            <a:off x="0" y="0"/>
            <a:ext cx="24377650" cy="2466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1" rIns="182840" bIns="91421" anchor="ctr"/>
          <a:lstStyle/>
          <a:p>
            <a:pPr algn="ctr" defTabSz="1828389">
              <a:defRPr/>
            </a:pPr>
            <a:endParaRPr lang="en-US"/>
          </a:p>
        </p:txBody>
      </p:sp>
      <p:grpSp>
        <p:nvGrpSpPr>
          <p:cNvPr id="27655" name="Group 5"/>
          <p:cNvGrpSpPr>
            <a:grpSpLocks/>
          </p:cNvGrpSpPr>
          <p:nvPr/>
        </p:nvGrpSpPr>
        <p:grpSpPr bwMode="auto">
          <a:xfrm>
            <a:off x="5456238" y="-153988"/>
            <a:ext cx="13465175" cy="2763838"/>
            <a:chOff x="3949289" y="-57960"/>
            <a:chExt cx="5050257" cy="1036365"/>
          </a:xfrm>
        </p:grpSpPr>
        <p:pic>
          <p:nvPicPr>
            <p:cNvPr id="2768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28325" y="83332"/>
              <a:ext cx="1471221" cy="783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4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9289" y="53166"/>
              <a:ext cx="1141824" cy="8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5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58987" y="-57960"/>
              <a:ext cx="1101463" cy="1036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Connector 27">
              <a:extLst/>
            </p:cNvPr>
            <p:cNvCxnSpPr/>
            <p:nvPr/>
          </p:nvCxnSpPr>
          <p:spPr>
            <a:xfrm>
              <a:off x="5425307" y="181934"/>
              <a:ext cx="0" cy="497051"/>
            </a:xfrm>
            <a:prstGeom prst="line">
              <a:avLst/>
            </a:prstGeom>
            <a:ln>
              <a:solidFill>
                <a:srgbClr val="33588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/>
            </p:cNvPr>
            <p:cNvCxnSpPr/>
            <p:nvPr/>
          </p:nvCxnSpPr>
          <p:spPr>
            <a:xfrm>
              <a:off x="7194267" y="211697"/>
              <a:ext cx="0" cy="497051"/>
            </a:xfrm>
            <a:prstGeom prst="line">
              <a:avLst/>
            </a:prstGeom>
            <a:ln>
              <a:solidFill>
                <a:srgbClr val="33588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/>
          </p:cNvPr>
          <p:cNvCxnSpPr/>
          <p:nvPr/>
        </p:nvCxnSpPr>
        <p:spPr>
          <a:xfrm>
            <a:off x="8683625" y="7380288"/>
            <a:ext cx="70104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Rectangle 33">
            <a:extLst/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1" rIns="182840" bIns="91421" anchor="ctr"/>
          <a:lstStyle/>
          <a:p>
            <a:pPr algn="ctr" defTabSz="1828389">
              <a:defRPr/>
            </a:pPr>
            <a:endParaRPr lang="en-US" dirty="0"/>
          </a:p>
        </p:txBody>
      </p:sp>
      <p:sp>
        <p:nvSpPr>
          <p:cNvPr id="35" name="Rectangle 34">
            <a:extLst/>
          </p:cNvPr>
          <p:cNvSpPr/>
          <p:nvPr/>
        </p:nvSpPr>
        <p:spPr>
          <a:xfrm>
            <a:off x="0" y="0"/>
            <a:ext cx="24377650" cy="262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1" rIns="182840" bIns="91421" anchor="ctr"/>
          <a:lstStyle/>
          <a:p>
            <a:pPr algn="ctr" defTabSz="1828389">
              <a:defRPr/>
            </a:pPr>
            <a:endParaRPr lang="en-US"/>
          </a:p>
        </p:txBody>
      </p:sp>
      <p:pic>
        <p:nvPicPr>
          <p:cNvPr id="27659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10338" y="80963"/>
            <a:ext cx="478155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1550" y="0"/>
            <a:ext cx="37115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1825" y="-296863"/>
            <a:ext cx="3579813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>
            <a:extLst/>
          </p:cNvPr>
          <p:cNvCxnSpPr/>
          <p:nvPr/>
        </p:nvCxnSpPr>
        <p:spPr>
          <a:xfrm>
            <a:off x="18697575" y="266700"/>
            <a:ext cx="0" cy="2095500"/>
          </a:xfrm>
          <a:prstGeom prst="line">
            <a:avLst/>
          </a:prstGeom>
          <a:ln>
            <a:solidFill>
              <a:srgbClr val="33588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/>
          </p:cNvPr>
          <p:cNvCxnSpPr/>
          <p:nvPr/>
        </p:nvCxnSpPr>
        <p:spPr>
          <a:xfrm>
            <a:off x="14089063" y="342900"/>
            <a:ext cx="0" cy="2090738"/>
          </a:xfrm>
          <a:prstGeom prst="line">
            <a:avLst/>
          </a:prstGeom>
          <a:ln>
            <a:solidFill>
              <a:srgbClr val="33588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Rectangle 40">
            <a:extLst/>
          </p:cNvPr>
          <p:cNvSpPr/>
          <p:nvPr/>
        </p:nvSpPr>
        <p:spPr>
          <a:xfrm>
            <a:off x="0" y="6662738"/>
            <a:ext cx="14998700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0" tIns="91421" rIns="182840" bIns="91421" anchor="ctr"/>
          <a:lstStyle/>
          <a:p>
            <a:pPr algn="ctr" defTabSz="1828389">
              <a:defRPr/>
            </a:pPr>
            <a:endParaRPr lang="en-US"/>
          </a:p>
        </p:txBody>
      </p:sp>
      <p:sp>
        <p:nvSpPr>
          <p:cNvPr id="42" name="TextBox 41">
            <a:extLst/>
          </p:cNvPr>
          <p:cNvSpPr txBox="1"/>
          <p:nvPr/>
        </p:nvSpPr>
        <p:spPr>
          <a:xfrm>
            <a:off x="1247775" y="6891338"/>
            <a:ext cx="14097000" cy="3232150"/>
          </a:xfrm>
          <a:prstGeom prst="rect">
            <a:avLst/>
          </a:prstGeom>
          <a:noFill/>
        </p:spPr>
        <p:txBody>
          <a:bodyPr lIns="243787" tIns="121893" rIns="243787" bIns="121893">
            <a:spAutoFit/>
          </a:bodyPr>
          <a:lstStyle/>
          <a:p>
            <a:pPr defTabSz="1828389">
              <a:defRPr/>
            </a:pPr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ESTABLISHING</a:t>
            </a:r>
            <a:endParaRPr lang="en-US" sz="6400" dirty="0">
              <a:solidFill>
                <a:schemeClr val="tx2">
                  <a:lumMod val="7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defTabSz="1828389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AUTHORIZED WORLD SKILLS TRAINING CENTRE </a:t>
            </a:r>
          </a:p>
          <a:p>
            <a:pPr defTabSz="1828389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(AWSTC)</a:t>
            </a:r>
          </a:p>
          <a:p>
            <a:pPr defTabSz="1828389">
              <a:defRPr/>
            </a:pPr>
            <a:endParaRPr lang="en-US" sz="4000" b="1" dirty="0">
              <a:solidFill>
                <a:schemeClr val="tx2">
                  <a:lumMod val="7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27666" name="Group 1"/>
          <p:cNvGrpSpPr>
            <a:grpSpLocks/>
          </p:cNvGrpSpPr>
          <p:nvPr/>
        </p:nvGrpSpPr>
        <p:grpSpPr bwMode="auto">
          <a:xfrm>
            <a:off x="0" y="6643688"/>
            <a:ext cx="820738" cy="2830512"/>
            <a:chOff x="4656103" y="2211667"/>
            <a:chExt cx="479776" cy="707744"/>
          </a:xfrm>
        </p:grpSpPr>
        <p:sp>
          <p:nvSpPr>
            <p:cNvPr id="44" name="Rectangle 43">
              <a:extLst/>
            </p:cNvPr>
            <p:cNvSpPr/>
            <p:nvPr/>
          </p:nvSpPr>
          <p:spPr>
            <a:xfrm rot="16200000">
              <a:off x="4755673" y="2539205"/>
              <a:ext cx="280636" cy="479776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389">
                <a:defRPr/>
              </a:pPr>
              <a:endParaRPr lang="en-US"/>
            </a:p>
          </p:txBody>
        </p:sp>
        <p:sp>
          <p:nvSpPr>
            <p:cNvPr id="45" name="Rectangle 44">
              <a:extLst/>
            </p:cNvPr>
            <p:cNvSpPr/>
            <p:nvPr/>
          </p:nvSpPr>
          <p:spPr>
            <a:xfrm rot="16200000">
              <a:off x="4797947" y="2300842"/>
              <a:ext cx="196088" cy="479776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389">
                <a:defRPr/>
              </a:pPr>
              <a:endParaRPr lang="en-US"/>
            </a:p>
          </p:txBody>
        </p:sp>
        <p:sp>
          <p:nvSpPr>
            <p:cNvPr id="46" name="Rectangle 45">
              <a:extLst/>
            </p:cNvPr>
            <p:cNvSpPr/>
            <p:nvPr/>
          </p:nvSpPr>
          <p:spPr>
            <a:xfrm rot="16200000">
              <a:off x="4830099" y="2136906"/>
              <a:ext cx="131784" cy="479776"/>
            </a:xfrm>
            <a:prstGeom prst="rect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389">
                <a:defRPr/>
              </a:pPr>
              <a:endParaRPr lang="en-US"/>
            </a:p>
          </p:txBody>
        </p:sp>
        <p:sp>
          <p:nvSpPr>
            <p:cNvPr id="47" name="Rectangle 46">
              <a:extLst/>
            </p:cNvPr>
            <p:cNvSpPr/>
            <p:nvPr/>
          </p:nvSpPr>
          <p:spPr>
            <a:xfrm rot="16200000">
              <a:off x="4846373" y="2021397"/>
              <a:ext cx="99235" cy="479776"/>
            </a:xfrm>
            <a:prstGeom prst="rect">
              <a:avLst/>
            </a:prstGeom>
            <a:solidFill>
              <a:schemeClr val="accent6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389">
                <a:defRPr/>
              </a:pPr>
              <a:endParaRPr lang="en-US"/>
            </a:p>
          </p:txBody>
        </p:sp>
      </p:grpSp>
      <p:sp>
        <p:nvSpPr>
          <p:cNvPr id="48" name="Rectangle 47">
            <a:extLst/>
          </p:cNvPr>
          <p:cNvSpPr/>
          <p:nvPr/>
        </p:nvSpPr>
        <p:spPr bwMode="auto">
          <a:xfrm flipV="1">
            <a:off x="-38100" y="9361488"/>
            <a:ext cx="14127163" cy="711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9980" tIns="324991" rIns="649980" bIns="324991" anchor="ctr"/>
          <a:lstStyle/>
          <a:p>
            <a:pPr algn="ctr" defTabSz="48747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700" dirty="0">
              <a:latin typeface="Calibri Light"/>
            </a:endParaRPr>
          </a:p>
        </p:txBody>
      </p:sp>
      <p:sp>
        <p:nvSpPr>
          <p:cNvPr id="27668" name="TextBox 48"/>
          <p:cNvSpPr txBox="1">
            <a:spLocks noChangeArrowheads="1"/>
          </p:cNvSpPr>
          <p:nvPr/>
        </p:nvSpPr>
        <p:spPr bwMode="auto">
          <a:xfrm>
            <a:off x="1239838" y="9336088"/>
            <a:ext cx="1458436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87" tIns="121893" rIns="243787" bIns="121893">
            <a:spAutoFit/>
          </a:bodyPr>
          <a:lstStyle/>
          <a:p>
            <a:r>
              <a:rPr lang="en-US" sz="370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MEDIA &amp; ENTERTAINMENT SKILLS COUNCIL</a:t>
            </a:r>
          </a:p>
        </p:txBody>
      </p:sp>
      <p:sp>
        <p:nvSpPr>
          <p:cNvPr id="50" name="TextBox 49">
            <a:extLst/>
          </p:cNvPr>
          <p:cNvSpPr txBox="1"/>
          <p:nvPr/>
        </p:nvSpPr>
        <p:spPr>
          <a:xfrm>
            <a:off x="1239838" y="12553950"/>
            <a:ext cx="7435850" cy="738188"/>
          </a:xfrm>
          <a:prstGeom prst="rect">
            <a:avLst/>
          </a:prstGeom>
          <a:noFill/>
        </p:spPr>
        <p:txBody>
          <a:bodyPr lIns="243787" tIns="121893" rIns="243787" bIns="121893">
            <a:spAutoFit/>
          </a:bodyPr>
          <a:lstStyle/>
          <a:p>
            <a:pPr defTabSz="1828389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FOR INTERNAL DISCUSSION ONLY</a:t>
            </a:r>
          </a:p>
        </p:txBody>
      </p:sp>
      <p:grpSp>
        <p:nvGrpSpPr>
          <p:cNvPr id="27670" name="Group 50"/>
          <p:cNvGrpSpPr>
            <a:grpSpLocks/>
          </p:cNvGrpSpPr>
          <p:nvPr/>
        </p:nvGrpSpPr>
        <p:grpSpPr bwMode="auto">
          <a:xfrm>
            <a:off x="8032750" y="7058025"/>
            <a:ext cx="882650" cy="623888"/>
            <a:chOff x="4760068" y="2720902"/>
            <a:chExt cx="331045" cy="234123"/>
          </a:xfrm>
        </p:grpSpPr>
        <p:grpSp>
          <p:nvGrpSpPr>
            <p:cNvPr id="27673" name="Group 51"/>
            <p:cNvGrpSpPr>
              <a:grpSpLocks/>
            </p:cNvGrpSpPr>
            <p:nvPr/>
          </p:nvGrpSpPr>
          <p:grpSpPr bwMode="auto">
            <a:xfrm>
              <a:off x="4760068" y="2720902"/>
              <a:ext cx="194460" cy="234123"/>
              <a:chOff x="551161" y="2689129"/>
              <a:chExt cx="194460" cy="234123"/>
            </a:xfrm>
          </p:grpSpPr>
          <p:sp>
            <p:nvSpPr>
              <p:cNvPr id="56" name="Freeform 5"/>
              <p:cNvSpPr>
                <a:spLocks/>
              </p:cNvSpPr>
              <p:nvPr/>
            </p:nvSpPr>
            <p:spPr bwMode="auto">
              <a:xfrm>
                <a:off x="551161" y="2689129"/>
                <a:ext cx="194697" cy="156082"/>
              </a:xfrm>
              <a:custGeom>
                <a:avLst/>
                <a:gdLst>
                  <a:gd name="T0" fmla="*/ 0 w 353"/>
                  <a:gd name="T1" fmla="*/ 0 h 283"/>
                  <a:gd name="T2" fmla="*/ 282 w 353"/>
                  <a:gd name="T3" fmla="*/ 283 h 283"/>
                  <a:gd name="T4" fmla="*/ 353 w 353"/>
                  <a:gd name="T5" fmla="*/ 212 h 283"/>
                  <a:gd name="T6" fmla="*/ 141 w 353"/>
                  <a:gd name="T7" fmla="*/ 0 h 283"/>
                  <a:gd name="T8" fmla="*/ 0 w 353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0"/>
                    </a:moveTo>
                    <a:lnTo>
                      <a:pt x="282" y="283"/>
                    </a:lnTo>
                    <a:lnTo>
                      <a:pt x="353" y="212"/>
                    </a:lnTo>
                    <a:lnTo>
                      <a:pt x="1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7678" name="Freeform 6"/>
              <p:cNvSpPr>
                <a:spLocks/>
              </p:cNvSpPr>
              <p:nvPr/>
            </p:nvSpPr>
            <p:spPr bwMode="auto">
              <a:xfrm>
                <a:off x="551161" y="2767353"/>
                <a:ext cx="194460" cy="155899"/>
              </a:xfrm>
              <a:custGeom>
                <a:avLst/>
                <a:gdLst>
                  <a:gd name="T0" fmla="*/ 0 w 353"/>
                  <a:gd name="T1" fmla="*/ 155899 h 283"/>
                  <a:gd name="T2" fmla="*/ 155348 w 353"/>
                  <a:gd name="T3" fmla="*/ 0 h 283"/>
                  <a:gd name="T4" fmla="*/ 194460 w 353"/>
                  <a:gd name="T5" fmla="*/ 39112 h 283"/>
                  <a:gd name="T6" fmla="*/ 77674 w 353"/>
                  <a:gd name="T7" fmla="*/ 155899 h 283"/>
                  <a:gd name="T8" fmla="*/ 0 w 353"/>
                  <a:gd name="T9" fmla="*/ 155899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283"/>
                    </a:moveTo>
                    <a:lnTo>
                      <a:pt x="282" y="0"/>
                    </a:lnTo>
                    <a:lnTo>
                      <a:pt x="353" y="71"/>
                    </a:lnTo>
                    <a:lnTo>
                      <a:pt x="141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endParaRPr lang="en-IN"/>
              </a:p>
            </p:txBody>
          </p:sp>
        </p:grpSp>
        <p:grpSp>
          <p:nvGrpSpPr>
            <p:cNvPr id="27674" name="Group 52"/>
            <p:cNvGrpSpPr>
              <a:grpSpLocks/>
            </p:cNvGrpSpPr>
            <p:nvPr/>
          </p:nvGrpSpPr>
          <p:grpSpPr bwMode="auto">
            <a:xfrm>
              <a:off x="4896653" y="2720902"/>
              <a:ext cx="194460" cy="234123"/>
              <a:chOff x="551161" y="2689129"/>
              <a:chExt cx="194460" cy="234123"/>
            </a:xfrm>
          </p:grpSpPr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550924" y="2689129"/>
                <a:ext cx="194697" cy="156082"/>
              </a:xfrm>
              <a:custGeom>
                <a:avLst/>
                <a:gdLst>
                  <a:gd name="T0" fmla="*/ 0 w 353"/>
                  <a:gd name="T1" fmla="*/ 0 h 283"/>
                  <a:gd name="T2" fmla="*/ 282 w 353"/>
                  <a:gd name="T3" fmla="*/ 283 h 283"/>
                  <a:gd name="T4" fmla="*/ 353 w 353"/>
                  <a:gd name="T5" fmla="*/ 212 h 283"/>
                  <a:gd name="T6" fmla="*/ 141 w 353"/>
                  <a:gd name="T7" fmla="*/ 0 h 283"/>
                  <a:gd name="T8" fmla="*/ 0 w 353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0"/>
                    </a:moveTo>
                    <a:lnTo>
                      <a:pt x="282" y="283"/>
                    </a:lnTo>
                    <a:lnTo>
                      <a:pt x="353" y="212"/>
                    </a:lnTo>
                    <a:lnTo>
                      <a:pt x="1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7676" name="Freeform 6"/>
              <p:cNvSpPr>
                <a:spLocks/>
              </p:cNvSpPr>
              <p:nvPr/>
            </p:nvSpPr>
            <p:spPr bwMode="auto">
              <a:xfrm>
                <a:off x="551161" y="2767353"/>
                <a:ext cx="194460" cy="155899"/>
              </a:xfrm>
              <a:custGeom>
                <a:avLst/>
                <a:gdLst>
                  <a:gd name="T0" fmla="*/ 0 w 353"/>
                  <a:gd name="T1" fmla="*/ 155899 h 283"/>
                  <a:gd name="T2" fmla="*/ 155348 w 353"/>
                  <a:gd name="T3" fmla="*/ 0 h 283"/>
                  <a:gd name="T4" fmla="*/ 194460 w 353"/>
                  <a:gd name="T5" fmla="*/ 39112 h 283"/>
                  <a:gd name="T6" fmla="*/ 77674 w 353"/>
                  <a:gd name="T7" fmla="*/ 155899 h 283"/>
                  <a:gd name="T8" fmla="*/ 0 w 353"/>
                  <a:gd name="T9" fmla="*/ 155899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3" h="283">
                    <a:moveTo>
                      <a:pt x="0" y="283"/>
                    </a:moveTo>
                    <a:lnTo>
                      <a:pt x="282" y="0"/>
                    </a:lnTo>
                    <a:lnTo>
                      <a:pt x="353" y="71"/>
                    </a:lnTo>
                    <a:lnTo>
                      <a:pt x="141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endParaRPr lang="en-IN"/>
              </a:p>
            </p:txBody>
          </p:sp>
        </p:grpSp>
      </p:grpSp>
      <p:sp>
        <p:nvSpPr>
          <p:cNvPr id="58" name="Rectangle 57">
            <a:extLst/>
          </p:cNvPr>
          <p:cNvSpPr/>
          <p:nvPr/>
        </p:nvSpPr>
        <p:spPr bwMode="auto">
          <a:xfrm flipV="1">
            <a:off x="8029575" y="5978525"/>
            <a:ext cx="6059488" cy="6651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9980" tIns="324991" rIns="649980" bIns="324991" anchor="ctr"/>
          <a:lstStyle/>
          <a:p>
            <a:pPr algn="ctr" defTabSz="48747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700" dirty="0">
              <a:latin typeface="Calibri Light"/>
            </a:endParaRPr>
          </a:p>
        </p:txBody>
      </p:sp>
      <p:sp>
        <p:nvSpPr>
          <p:cNvPr id="27672" name="TextBox 58"/>
          <p:cNvSpPr txBox="1">
            <a:spLocks noChangeArrowheads="1"/>
          </p:cNvSpPr>
          <p:nvPr/>
        </p:nvSpPr>
        <p:spPr bwMode="auto">
          <a:xfrm>
            <a:off x="8235950" y="5942013"/>
            <a:ext cx="58531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87" tIns="121893" rIns="243787" bIns="121893">
            <a:spAutoFit/>
          </a:bodyPr>
          <a:lstStyle/>
          <a:p>
            <a:r>
              <a:rPr lang="en-US" sz="370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16-MAY-2019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>
            <a:spLocks/>
          </p:cNvSpPr>
          <p:nvPr/>
        </p:nvSpPr>
        <p:spPr>
          <a:xfrm>
            <a:off x="-34925" y="-39688"/>
            <a:ext cx="24434800" cy="13844588"/>
          </a:xfrm>
          <a:prstGeom prst="rect">
            <a:avLst/>
          </a:prstGeom>
          <a:solidFill>
            <a:schemeClr val="accent6">
              <a:lumMod val="50000"/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Calibri Light"/>
            </a:endParaRPr>
          </a:p>
        </p:txBody>
      </p:sp>
      <p:pic>
        <p:nvPicPr>
          <p:cNvPr id="28675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40" b="7840"/>
          <a:stretch>
            <a:fillRect/>
          </a:stretch>
        </p:blipFill>
        <p:spPr>
          <a:xfrm>
            <a:off x="0" y="0"/>
            <a:ext cx="24399875" cy="13716000"/>
          </a:xfrm>
        </p:spPr>
      </p:pic>
      <p:sp>
        <p:nvSpPr>
          <p:cNvPr id="28677" name="TextBox 53"/>
          <p:cNvSpPr txBox="1">
            <a:spLocks noChangeArrowheads="1"/>
          </p:cNvSpPr>
          <p:nvPr/>
        </p:nvSpPr>
        <p:spPr bwMode="auto">
          <a:xfrm>
            <a:off x="984248" y="4864200"/>
            <a:ext cx="10129837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marL="4400550" lvl="8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Calibri Light" pitchFamily="34" charset="0"/>
              </a:rPr>
              <a:t>Core Objective</a:t>
            </a:r>
          </a:p>
          <a:p>
            <a:pPr marL="4400550" lvl="8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Calibri Light" pitchFamily="34" charset="0"/>
              </a:rPr>
              <a:t>Opportunities</a:t>
            </a:r>
          </a:p>
          <a:p>
            <a:pPr marL="4400550" lvl="8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Calibri Light" pitchFamily="34" charset="0"/>
              </a:rPr>
              <a:t>Operating Model</a:t>
            </a:r>
          </a:p>
          <a:p>
            <a:pPr marL="4400550" lvl="8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Calibri Light" pitchFamily="34" charset="0"/>
              </a:rPr>
              <a:t>Responsibilities</a:t>
            </a:r>
          </a:p>
          <a:p>
            <a:pPr marL="4400550" lvl="8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Calibri Light" pitchFamily="34" charset="0"/>
              </a:rPr>
              <a:t>Indicative Financials</a:t>
            </a:r>
          </a:p>
          <a:p>
            <a:pPr marL="4400550" lvl="8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Calibri Light" pitchFamily="34" charset="0"/>
              </a:rPr>
              <a:t>Way Forward – Draft EOI</a:t>
            </a:r>
          </a:p>
        </p:txBody>
      </p:sp>
      <p:sp>
        <p:nvSpPr>
          <p:cNvPr id="2" name="TextBox 87"/>
          <p:cNvSpPr txBox="1">
            <a:spLocks noChangeArrowheads="1"/>
          </p:cNvSpPr>
          <p:nvPr/>
        </p:nvSpPr>
        <p:spPr bwMode="auto">
          <a:xfrm>
            <a:off x="4735513" y="2270125"/>
            <a:ext cx="17381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AUTHORIZED WORLD SKILLS TRAINING CENTRE | AWSTC</a:t>
            </a:r>
            <a:endParaRPr lang="id-ID" altLang="en-US" sz="54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8678" name="Group 88"/>
          <p:cNvGrpSpPr>
            <a:grpSpLocks/>
          </p:cNvGrpSpPr>
          <p:nvPr/>
        </p:nvGrpSpPr>
        <p:grpSpPr bwMode="auto">
          <a:xfrm>
            <a:off x="4964113" y="4125913"/>
            <a:ext cx="4224337" cy="73025"/>
            <a:chOff x="1775087" y="2028441"/>
            <a:chExt cx="3632201" cy="45645"/>
          </a:xfrm>
        </p:grpSpPr>
        <p:sp>
          <p:nvSpPr>
            <p:cNvPr id="90" name="Rectangle 89"/>
            <p:cNvSpPr/>
            <p:nvPr/>
          </p:nvSpPr>
          <p:spPr>
            <a:xfrm flipV="1">
              <a:off x="1775087" y="2028441"/>
              <a:ext cx="541895" cy="456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flipV="1">
              <a:off x="2390691" y="2028441"/>
              <a:ext cx="540531" cy="456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flipV="1">
              <a:off x="3025405" y="2028441"/>
              <a:ext cx="541895" cy="456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flipV="1">
              <a:off x="3641009" y="2028441"/>
              <a:ext cx="540531" cy="456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flipV="1">
              <a:off x="4257978" y="2028441"/>
              <a:ext cx="539166" cy="4564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4866757" y="2028441"/>
              <a:ext cx="540531" cy="4564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28679" name="TextBox 98"/>
          <p:cNvSpPr txBox="1">
            <a:spLocks noChangeArrowheads="1"/>
          </p:cNvSpPr>
          <p:nvPr/>
        </p:nvSpPr>
        <p:spPr bwMode="auto">
          <a:xfrm>
            <a:off x="4775200" y="3087688"/>
            <a:ext cx="15855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rgbClr val="FFFF00"/>
                </a:solidFill>
                <a:latin typeface="Calibri Light" pitchFamily="34" charset="0"/>
              </a:rPr>
              <a:t>DESIGNED TO LEAD AND PREPARE FOR WORLD SKILLS 2021 &amp; ONWARDS</a:t>
            </a:r>
          </a:p>
        </p:txBody>
      </p:sp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0" y="0"/>
            <a:ext cx="13171488" cy="13716000"/>
          </a:xfrm>
          <a:prstGeom prst="rect">
            <a:avLst/>
          </a:prstGeom>
          <a:solidFill>
            <a:srgbClr val="2F2F2F"/>
          </a:solidFill>
          <a:ln w="63500">
            <a:noFill/>
            <a:miter lim="800000"/>
            <a:headEnd/>
            <a:tailEnd/>
          </a:ln>
        </p:spPr>
        <p:txBody>
          <a:bodyPr lIns="182848" tIns="91424" rIns="182848" bIns="91424"/>
          <a:lstStyle/>
          <a:p>
            <a:pPr algn="ctr"/>
            <a:endParaRPr lang="fr-CA" altLang="en-US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00050" y="5240338"/>
            <a:ext cx="12422188" cy="855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48" tIns="91424" rIns="182848" bIns="91424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Offering skills oriented training programs which MESC shall be representing the Country during World Skills Competition or any other competition held nationally or internationally.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Engage the Industry to support/participate in training by facilitating Experts/ Infrastructure and Live Projects.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Ensure adequate and most updated infrastructure is provided for conducting the training.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Prepare the candidates on global standards and as per the evolving demand from the Industry.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Function as a think tank and provide inputs on improvising the programs and curriculum for World Skills Competition.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19225" y="9942513"/>
            <a:ext cx="3889375" cy="2608262"/>
          </a:xfrm>
          <a:prstGeom prst="rect">
            <a:avLst/>
          </a:prstGeom>
        </p:spPr>
        <p:txBody>
          <a:bodyPr lIns="182848" tIns="91424" rIns="182848" bIns="91424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CA" sz="2100" spc="200">
                <a:solidFill>
                  <a:schemeClr val="bg1"/>
                </a:solidFill>
                <a:latin typeface="Raleway" panose="020B0503030101060003" pitchFamily="34" charset="0"/>
              </a:rPr>
              <a:t>Affogato asymmetrical messenger bag echo park nostrud, forage chambray tousled schlitz biodiesel.</a:t>
            </a:r>
          </a:p>
        </p:txBody>
      </p:sp>
      <p:sp>
        <p:nvSpPr>
          <p:cNvPr id="29701" name="TextBox 14"/>
          <p:cNvSpPr txBox="1">
            <a:spLocks/>
          </p:cNvSpPr>
          <p:nvPr/>
        </p:nvSpPr>
        <p:spPr bwMode="auto">
          <a:xfrm>
            <a:off x="560388" y="93663"/>
            <a:ext cx="115189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48" tIns="91424" rIns="182848" bIns="91424">
            <a:spAutoFit/>
          </a:bodyPr>
          <a:lstStyle/>
          <a:p>
            <a:r>
              <a:rPr lang="en-US" altLang="en-US" sz="11700" dirty="0" smtClean="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AUTHORIZED</a:t>
            </a:r>
            <a:endParaRPr lang="id-ID" altLang="en-US" sz="11700" dirty="0">
              <a:solidFill>
                <a:schemeClr val="bg2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0050" y="5103813"/>
            <a:ext cx="7096125" cy="0"/>
          </a:xfrm>
          <a:prstGeom prst="line">
            <a:avLst/>
          </a:prstGeom>
          <a:ln w="25400">
            <a:solidFill>
              <a:srgbClr val="F39C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03" name="TextBox 12"/>
          <p:cNvSpPr txBox="1">
            <a:spLocks/>
          </p:cNvSpPr>
          <p:nvPr/>
        </p:nvSpPr>
        <p:spPr bwMode="auto">
          <a:xfrm>
            <a:off x="646113" y="1828800"/>
            <a:ext cx="11518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48" tIns="91424" rIns="182848" bIns="91424">
            <a:spAutoFit/>
          </a:bodyPr>
          <a:lstStyle/>
          <a:p>
            <a:r>
              <a:rPr lang="en-US" altLang="en-US" sz="5400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</a:rPr>
              <a:t>WORLD SKILLS TRAINING CENTRE</a:t>
            </a:r>
            <a:endParaRPr lang="id-ID" altLang="en-US" sz="5400" dirty="0">
              <a:solidFill>
                <a:srgbClr val="FFC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29704" name="Picture 5"/>
          <p:cNvPicPr>
            <a:picLocks noChangeAspect="1"/>
          </p:cNvPicPr>
          <p:nvPr/>
        </p:nvPicPr>
        <p:blipFill>
          <a:blip r:embed="rId3"/>
          <a:srcRect l="40685" r="8240"/>
          <a:stretch>
            <a:fillRect/>
          </a:stretch>
        </p:blipFill>
        <p:spPr bwMode="auto">
          <a:xfrm>
            <a:off x="13171488" y="0"/>
            <a:ext cx="11206162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Freeform: Shape 11"/>
          <p:cNvSpPr>
            <a:spLocks/>
          </p:cNvSpPr>
          <p:nvPr/>
        </p:nvSpPr>
        <p:spPr bwMode="auto">
          <a:xfrm rot="-5400000">
            <a:off x="10695782" y="388144"/>
            <a:ext cx="1104900" cy="668337"/>
          </a:xfrm>
          <a:custGeom>
            <a:avLst/>
            <a:gdLst>
              <a:gd name="T0" fmla="*/ 245780 w 1492303"/>
              <a:gd name="T1" fmla="*/ 0 h 499923"/>
              <a:gd name="T2" fmla="*/ 122889 w 1492303"/>
              <a:gd name="T3" fmla="*/ 2857657 h 499923"/>
              <a:gd name="T4" fmla="*/ 0 w 1492303"/>
              <a:gd name="T5" fmla="*/ 16 h 499923"/>
              <a:gd name="T6" fmla="*/ 122889 w 1492303"/>
              <a:gd name="T7" fmla="*/ 1937178 h 4999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lnTo>
                  <a:pt x="1492303" y="0"/>
                </a:lnTo>
                <a:close/>
              </a:path>
            </a:pathLst>
          </a:custGeom>
          <a:solidFill>
            <a:srgbClr val="F39C12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lIns="243797" tIns="121899" rIns="243797" bIns="121899"/>
          <a:lstStyle/>
          <a:p>
            <a:endParaRPr lang="en-IN"/>
          </a:p>
        </p:txBody>
      </p:sp>
      <p:cxnSp>
        <p:nvCxnSpPr>
          <p:cNvPr id="21" name="Straight Connector 20"/>
          <p:cNvCxnSpPr/>
          <p:nvPr/>
        </p:nvCxnSpPr>
        <p:spPr>
          <a:xfrm>
            <a:off x="400050" y="13176250"/>
            <a:ext cx="7096125" cy="0"/>
          </a:xfrm>
          <a:prstGeom prst="line">
            <a:avLst/>
          </a:prstGeom>
          <a:ln w="25400">
            <a:solidFill>
              <a:srgbClr val="F39C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2625" y="3357563"/>
            <a:ext cx="5995988" cy="135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708" name="Group 7"/>
          <p:cNvGrpSpPr>
            <a:grpSpLocks/>
          </p:cNvGrpSpPr>
          <p:nvPr/>
        </p:nvGrpSpPr>
        <p:grpSpPr bwMode="auto">
          <a:xfrm>
            <a:off x="1076325" y="3475038"/>
            <a:ext cx="5448300" cy="885825"/>
            <a:chOff x="6745005" y="5311243"/>
            <a:chExt cx="3717379" cy="519714"/>
          </a:xfrm>
        </p:grpSpPr>
        <p:sp>
          <p:nvSpPr>
            <p:cNvPr id="29710" name="Rectangle 8"/>
            <p:cNvSpPr>
              <a:spLocks noChangeArrowheads="1"/>
            </p:cNvSpPr>
            <p:nvPr/>
          </p:nvSpPr>
          <p:spPr bwMode="auto">
            <a:xfrm>
              <a:off x="6745005" y="5311243"/>
              <a:ext cx="3717379" cy="519714"/>
            </a:xfrm>
            <a:prstGeom prst="rect">
              <a:avLst/>
            </a:prstGeom>
            <a:noFill/>
            <a:ln w="25400">
              <a:solidFill>
                <a:srgbClr val="F39C1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CA" altLang="en-US"/>
            </a:p>
          </p:txBody>
        </p:sp>
        <p:sp>
          <p:nvSpPr>
            <p:cNvPr id="29711" name="TextBox 9"/>
            <p:cNvSpPr txBox="1">
              <a:spLocks/>
            </p:cNvSpPr>
            <p:nvPr/>
          </p:nvSpPr>
          <p:spPr bwMode="auto">
            <a:xfrm>
              <a:off x="6783960" y="5388801"/>
              <a:ext cx="3666508" cy="379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altLang="en-US" b="1" dirty="0">
                  <a:solidFill>
                    <a:srgbClr val="3A3940"/>
                  </a:solidFill>
                  <a:latin typeface="Calibri" pitchFamily="34" charset="0"/>
                  <a:ea typeface="Adobe Fan Heiti Std B" pitchFamily="34" charset="-128"/>
                  <a:cs typeface="Open Sans"/>
                </a:rPr>
                <a:t>CORE OBJECTIVE | AWSTC</a:t>
              </a:r>
            </a:p>
          </p:txBody>
        </p:sp>
      </p:grpSp>
      <p:sp>
        <p:nvSpPr>
          <p:cNvPr id="29709" name="TextBox 12"/>
          <p:cNvSpPr txBox="1">
            <a:spLocks/>
          </p:cNvSpPr>
          <p:nvPr/>
        </p:nvSpPr>
        <p:spPr bwMode="auto">
          <a:xfrm>
            <a:off x="6650038" y="3544888"/>
            <a:ext cx="4152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48" tIns="91424" rIns="182848" bIns="91424">
            <a:spAutoFit/>
          </a:bodyPr>
          <a:lstStyle/>
          <a:p>
            <a:r>
              <a:rPr lang="en-US" altLang="en-US" sz="54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GET GOLD</a:t>
            </a:r>
            <a:endParaRPr lang="id-ID" altLang="en-US" sz="54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1"/>
          <p:cNvSpPr>
            <a:spLocks noChangeArrowheads="1"/>
          </p:cNvSpPr>
          <p:nvPr/>
        </p:nvSpPr>
        <p:spPr bwMode="auto">
          <a:xfrm>
            <a:off x="0" y="0"/>
            <a:ext cx="24555450" cy="13716000"/>
          </a:xfrm>
          <a:prstGeom prst="rect">
            <a:avLst/>
          </a:prstGeom>
          <a:solidFill>
            <a:srgbClr val="2F2F2F"/>
          </a:solidFill>
          <a:ln w="63500">
            <a:noFill/>
            <a:miter lim="800000"/>
            <a:headEnd/>
            <a:tailEnd/>
          </a:ln>
        </p:spPr>
        <p:txBody>
          <a:bodyPr lIns="182848" tIns="91424" rIns="182848" bIns="91424"/>
          <a:lstStyle/>
          <a:p>
            <a:pPr algn="ctr"/>
            <a:endParaRPr lang="fr-CA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471025" cy="137160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4" name="Title 1"/>
          <p:cNvSpPr txBox="1">
            <a:spLocks/>
          </p:cNvSpPr>
          <p:nvPr/>
        </p:nvSpPr>
        <p:spPr bwMode="auto">
          <a:xfrm>
            <a:off x="336550" y="852488"/>
            <a:ext cx="30924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/>
          <a:lstStyle/>
          <a:p>
            <a:pPr defTabSz="685800">
              <a:lnSpc>
                <a:spcPct val="90000"/>
              </a:lnSpc>
            </a:pPr>
            <a:r>
              <a:rPr lang="en-US" altLang="en-US" sz="144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10 </a:t>
            </a:r>
          </a:p>
        </p:txBody>
      </p:sp>
      <p:sp>
        <p:nvSpPr>
          <p:cNvPr id="34822" name="TextBox 14"/>
          <p:cNvSpPr txBox="1">
            <a:spLocks noChangeArrowheads="1"/>
          </p:cNvSpPr>
          <p:nvPr/>
        </p:nvSpPr>
        <p:spPr bwMode="auto">
          <a:xfrm>
            <a:off x="431800" y="5849938"/>
            <a:ext cx="89535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97" tIns="121899" rIns="243797" bIns="121899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Adobe Heiti Std R" pitchFamily="34" charset="-128"/>
              </a:rPr>
              <a:t>Undertake 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Adobe Heiti Std R" pitchFamily="34" charset="-128"/>
              </a:rPr>
              <a:t>Promotion and Branding of MESC &amp; World Skills Competition.</a:t>
            </a:r>
          </a:p>
          <a:p>
            <a:pPr>
              <a:defRPr/>
            </a:pPr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  <a:ea typeface="Adobe Heiti Std R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Adobe Heiti Std R" pitchFamily="34" charset="-128"/>
              </a:rPr>
              <a:t>Ensure effective Student Mobilization &amp; Promotion across Schools, Academic Institutions and related Organizations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  <a:ea typeface="Adobe Heiti Std R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Adobe Heiti Std R" pitchFamily="34" charset="-128"/>
              </a:rPr>
              <a:t>Train &amp; Prepare selected candidates to win Gold for India during World Skills Competition</a:t>
            </a:r>
          </a:p>
          <a:p>
            <a:pPr>
              <a:buClr>
                <a:schemeClr val="accent2"/>
              </a:buClr>
              <a:defRPr/>
            </a:pPr>
            <a:endParaRPr lang="id-ID" altLang="en-US" sz="3200" b="1" dirty="0">
              <a:solidFill>
                <a:schemeClr val="bg2"/>
              </a:solidFill>
              <a:latin typeface="Calibri" panose="020F0502020204030204" pitchFamily="34" charset="0"/>
              <a:ea typeface="Adobe Heiti Std R" pitchFamily="34" charset="-128"/>
            </a:endParaRPr>
          </a:p>
        </p:txBody>
      </p:sp>
      <p:sp>
        <p:nvSpPr>
          <p:cNvPr id="30726" name="Rectangle 57"/>
          <p:cNvSpPr>
            <a:spLocks noChangeArrowheads="1"/>
          </p:cNvSpPr>
          <p:nvPr/>
        </p:nvSpPr>
        <p:spPr bwMode="auto">
          <a:xfrm>
            <a:off x="10536238" y="395288"/>
            <a:ext cx="12731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>
            <a:spAutoFit/>
          </a:bodyPr>
          <a:lstStyle/>
          <a:p>
            <a:r>
              <a:rPr lang="en-US" altLang="en-US" sz="6400">
                <a:solidFill>
                  <a:srgbClr val="92D050"/>
                </a:solidFill>
              </a:rPr>
              <a:t>ROADMAP</a:t>
            </a:r>
          </a:p>
          <a:p>
            <a:r>
              <a:rPr lang="en-US" altLang="en-US" sz="6600" b="1">
                <a:solidFill>
                  <a:schemeClr val="bg1"/>
                </a:solidFill>
              </a:rPr>
              <a:t>WORLD SKILLS 2021 </a:t>
            </a:r>
          </a:p>
          <a:p>
            <a:r>
              <a:rPr lang="en-US" altLang="en-US" sz="6400">
                <a:solidFill>
                  <a:srgbClr val="92D050"/>
                </a:solidFill>
              </a:rPr>
              <a:t>&amp; ONWARDS</a:t>
            </a:r>
            <a:endParaRPr lang="id-ID" altLang="en-US" sz="6400"/>
          </a:p>
        </p:txBody>
      </p:sp>
      <p:sp>
        <p:nvSpPr>
          <p:cNvPr id="25" name="Rectangle 24"/>
          <p:cNvSpPr/>
          <p:nvPr/>
        </p:nvSpPr>
        <p:spPr>
          <a:xfrm>
            <a:off x="24350663" y="0"/>
            <a:ext cx="204787" cy="137160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87388" y="4424363"/>
            <a:ext cx="7096125" cy="0"/>
          </a:xfrm>
          <a:prstGeom prst="line">
            <a:avLst/>
          </a:prstGeom>
          <a:ln w="25400">
            <a:solidFill>
              <a:srgbClr val="F39C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7388" y="5530850"/>
            <a:ext cx="7096125" cy="0"/>
          </a:xfrm>
          <a:prstGeom prst="line">
            <a:avLst/>
          </a:prstGeom>
          <a:ln w="25400">
            <a:solidFill>
              <a:srgbClr val="F39C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30" name="Rectangle 1"/>
          <p:cNvSpPr>
            <a:spLocks noChangeArrowheads="1"/>
          </p:cNvSpPr>
          <p:nvPr/>
        </p:nvSpPr>
        <p:spPr bwMode="auto">
          <a:xfrm>
            <a:off x="2898775" y="939800"/>
            <a:ext cx="5684838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3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STATE OF THE ART </a:t>
            </a:r>
            <a:r>
              <a:rPr lang="en-US" altLang="en-US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CENTERS WILL BE PARTNERED BASED ON RECEIPT OF EXPRESSION OF INTEREST</a:t>
            </a:r>
            <a:endParaRPr lang="id-ID" altLang="en-US" sz="4300">
              <a:solidFill>
                <a:schemeClr val="bg2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0731" name="Rectangle 3"/>
          <p:cNvSpPr>
            <a:spLocks noChangeArrowheads="1"/>
          </p:cNvSpPr>
          <p:nvPr/>
        </p:nvSpPr>
        <p:spPr bwMode="auto">
          <a:xfrm>
            <a:off x="512763" y="4424363"/>
            <a:ext cx="680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Calibri" pitchFamily="34" charset="0"/>
                <a:ea typeface="Adobe Heiti Std R" pitchFamily="34" charset="-128"/>
              </a:rPr>
              <a:t>AUTHORIZED WORLD SKILLS </a:t>
            </a:r>
          </a:p>
          <a:p>
            <a:r>
              <a:rPr lang="en-US" altLang="en-US" b="1">
                <a:solidFill>
                  <a:schemeClr val="bg2"/>
                </a:solidFill>
                <a:latin typeface="Calibri" pitchFamily="34" charset="0"/>
                <a:ea typeface="Adobe Heiti Std R" pitchFamily="34" charset="-128"/>
              </a:rPr>
              <a:t>TRAINING CENTRE WILL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9999663" y="527050"/>
            <a:ext cx="0" cy="1318895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rot="5400000">
            <a:off x="9834563" y="6611938"/>
            <a:ext cx="330200" cy="330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9" name="Oval 68"/>
          <p:cNvSpPr/>
          <p:nvPr/>
        </p:nvSpPr>
        <p:spPr>
          <a:xfrm rot="5400000">
            <a:off x="9834563" y="1905000"/>
            <a:ext cx="330200" cy="3302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5" name="Oval 74"/>
          <p:cNvSpPr/>
          <p:nvPr/>
        </p:nvSpPr>
        <p:spPr>
          <a:xfrm rot="5400000">
            <a:off x="9833769" y="9295607"/>
            <a:ext cx="331787" cy="3302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 rot="5400000">
            <a:off x="9834563" y="10729913"/>
            <a:ext cx="330200" cy="3302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 rot="5400000">
            <a:off x="9833769" y="3815557"/>
            <a:ext cx="331787" cy="3302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738" name="Rectangle 33"/>
          <p:cNvSpPr>
            <a:spLocks noChangeArrowheads="1"/>
          </p:cNvSpPr>
          <p:nvPr/>
        </p:nvSpPr>
        <p:spPr bwMode="auto">
          <a:xfrm>
            <a:off x="10536238" y="3648075"/>
            <a:ext cx="13146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bg2"/>
                </a:solidFill>
                <a:latin typeface="Calibri" pitchFamily="34" charset="0"/>
                <a:ea typeface="Adobe Heiti Std R" pitchFamily="34" charset="-128"/>
              </a:rPr>
              <a:t>DEVELOPING AUTHORIZED WORLD SKILLS TRAINING CENTRE</a:t>
            </a:r>
          </a:p>
        </p:txBody>
      </p:sp>
      <p:sp>
        <p:nvSpPr>
          <p:cNvPr id="30739" name="Rectangle 7"/>
          <p:cNvSpPr>
            <a:spLocks noChangeArrowheads="1"/>
          </p:cNvSpPr>
          <p:nvPr/>
        </p:nvSpPr>
        <p:spPr bwMode="auto">
          <a:xfrm>
            <a:off x="10536238" y="4306888"/>
            <a:ext cx="12001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2D050"/>
                </a:solidFill>
              </a:rPr>
              <a:t>BASIS OF EOI 10 CENTERS WILL BE FINALISED BY </a:t>
            </a:r>
            <a:r>
              <a:rPr lang="en-US" altLang="en-US" sz="3200" b="1">
                <a:solidFill>
                  <a:schemeClr val="bg1"/>
                </a:solidFill>
              </a:rPr>
              <a:t>JUNE’19</a:t>
            </a:r>
            <a:endParaRPr lang="id-ID" altLang="en-US" sz="3200" b="1">
              <a:solidFill>
                <a:schemeClr val="bg1"/>
              </a:solidFill>
            </a:endParaRPr>
          </a:p>
        </p:txBody>
      </p:sp>
      <p:sp>
        <p:nvSpPr>
          <p:cNvPr id="30740" name="Rectangle 34"/>
          <p:cNvSpPr>
            <a:spLocks noChangeArrowheads="1"/>
          </p:cNvSpPr>
          <p:nvPr/>
        </p:nvSpPr>
        <p:spPr bwMode="auto">
          <a:xfrm>
            <a:off x="10536238" y="5016500"/>
            <a:ext cx="12731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2D050"/>
                </a:solidFill>
              </a:rPr>
              <a:t>CENTERS WILL PROMOTE WORLD SKILLS AS PER THE SET GUIDELINES DURING </a:t>
            </a:r>
            <a:r>
              <a:rPr lang="en-US" altLang="en-US" sz="3200" b="1">
                <a:solidFill>
                  <a:schemeClr val="bg1"/>
                </a:solidFill>
              </a:rPr>
              <a:t>JULY &amp; AUGUST 2019</a:t>
            </a:r>
            <a:endParaRPr lang="id-ID" altLang="en-US" sz="3200" b="1">
              <a:solidFill>
                <a:schemeClr val="bg1"/>
              </a:solidFill>
            </a:endParaRPr>
          </a:p>
        </p:txBody>
      </p:sp>
      <p:sp>
        <p:nvSpPr>
          <p:cNvPr id="30741" name="Rectangle 35"/>
          <p:cNvSpPr>
            <a:spLocks noChangeArrowheads="1"/>
          </p:cNvSpPr>
          <p:nvPr/>
        </p:nvSpPr>
        <p:spPr bwMode="auto">
          <a:xfrm>
            <a:off x="10536238" y="6457950"/>
            <a:ext cx="13146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Calibri" pitchFamily="34" charset="0"/>
                <a:ea typeface="Adobe Heiti Std R" pitchFamily="34" charset="-128"/>
              </a:rPr>
              <a:t>FIRST &amp; SECOND LEVEL SCREENING OF CANDIDATES</a:t>
            </a:r>
          </a:p>
        </p:txBody>
      </p:sp>
      <p:sp>
        <p:nvSpPr>
          <p:cNvPr id="30742" name="Rectangle 36"/>
          <p:cNvSpPr>
            <a:spLocks noChangeArrowheads="1"/>
          </p:cNvSpPr>
          <p:nvPr/>
        </p:nvSpPr>
        <p:spPr bwMode="auto">
          <a:xfrm>
            <a:off x="10536238" y="7056438"/>
            <a:ext cx="11796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2D050"/>
                </a:solidFill>
              </a:rPr>
              <a:t>ONLINE EXAMINATION WILL BE HELD IN SEPTEMBER’ 19 </a:t>
            </a:r>
            <a:endParaRPr lang="id-ID" altLang="en-US" sz="3200" b="1">
              <a:solidFill>
                <a:schemeClr val="bg1"/>
              </a:solidFill>
            </a:endParaRPr>
          </a:p>
        </p:txBody>
      </p:sp>
      <p:sp>
        <p:nvSpPr>
          <p:cNvPr id="30743" name="Rectangle 37"/>
          <p:cNvSpPr>
            <a:spLocks noChangeArrowheads="1"/>
          </p:cNvSpPr>
          <p:nvPr/>
        </p:nvSpPr>
        <p:spPr bwMode="auto">
          <a:xfrm>
            <a:off x="10536238" y="7788275"/>
            <a:ext cx="12595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2D050"/>
                </a:solidFill>
              </a:rPr>
              <a:t>CANDIDATES SCORING OVER 60% IN ONLINE WILL UNDERGO</a:t>
            </a:r>
            <a:endParaRPr lang="id-ID" altLang="en-US" sz="3200" b="1">
              <a:solidFill>
                <a:schemeClr val="bg1"/>
              </a:solidFill>
            </a:endParaRPr>
          </a:p>
          <a:p>
            <a:r>
              <a:rPr lang="en-US" altLang="en-US" sz="3200" b="1">
                <a:solidFill>
                  <a:srgbClr val="92D050"/>
                </a:solidFill>
              </a:rPr>
              <a:t>PRACTICAL EXAMINATION AT AWSTC IN </a:t>
            </a:r>
            <a:r>
              <a:rPr lang="en-US" altLang="en-US" sz="3200" b="1">
                <a:solidFill>
                  <a:schemeClr val="bg1"/>
                </a:solidFill>
              </a:rPr>
              <a:t>OCTOBER’ 19</a:t>
            </a:r>
            <a:endParaRPr lang="id-ID" altLang="en-US" sz="3200" b="1">
              <a:solidFill>
                <a:schemeClr val="bg1"/>
              </a:solidFill>
            </a:endParaRPr>
          </a:p>
        </p:txBody>
      </p:sp>
      <p:sp>
        <p:nvSpPr>
          <p:cNvPr id="30744" name="Rectangle 39"/>
          <p:cNvSpPr>
            <a:spLocks noChangeArrowheads="1"/>
          </p:cNvSpPr>
          <p:nvPr/>
        </p:nvSpPr>
        <p:spPr bwMode="auto">
          <a:xfrm>
            <a:off x="10536238" y="9109075"/>
            <a:ext cx="13747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</a:rPr>
              <a:t>10% OF THE CANDIDATES IN EACH BATCH WILL BE OFFERED 100%</a:t>
            </a:r>
          </a:p>
          <a:p>
            <a:r>
              <a:rPr lang="en-US" altLang="en-US" sz="3200" b="1">
                <a:solidFill>
                  <a:schemeClr val="bg1"/>
                </a:solidFill>
              </a:rPr>
              <a:t>SCHOLARSHIP</a:t>
            </a:r>
            <a:endParaRPr lang="id-ID" altLang="en-US" sz="3200" b="1">
              <a:solidFill>
                <a:schemeClr val="bg1"/>
              </a:solidFill>
            </a:endParaRPr>
          </a:p>
        </p:txBody>
      </p:sp>
      <p:sp>
        <p:nvSpPr>
          <p:cNvPr id="30745" name="Rectangle 40"/>
          <p:cNvSpPr>
            <a:spLocks noChangeArrowheads="1"/>
          </p:cNvSpPr>
          <p:nvPr/>
        </p:nvSpPr>
        <p:spPr bwMode="auto">
          <a:xfrm>
            <a:off x="10556875" y="10591800"/>
            <a:ext cx="1317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</a:rPr>
              <a:t>TRAINING OF TRAINERS &amp; CERTIFICATION IN </a:t>
            </a:r>
            <a:r>
              <a:rPr lang="en-US" altLang="en-US" sz="3200" b="1">
                <a:solidFill>
                  <a:srgbClr val="92D050"/>
                </a:solidFill>
              </a:rPr>
              <a:t>JULY &amp; AUGUST’19</a:t>
            </a:r>
            <a:endParaRPr lang="id-ID" altLang="en-US" sz="3200" b="1">
              <a:solidFill>
                <a:srgbClr val="92D05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rot="5400000">
            <a:off x="9804400" y="11701463"/>
            <a:ext cx="330200" cy="330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747" name="Rectangle 42"/>
          <p:cNvSpPr>
            <a:spLocks noChangeArrowheads="1"/>
          </p:cNvSpPr>
          <p:nvPr/>
        </p:nvSpPr>
        <p:spPr bwMode="auto">
          <a:xfrm>
            <a:off x="10556875" y="11603038"/>
            <a:ext cx="934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</a:rPr>
              <a:t>TRAINING COMMENCEMENT OF CANDIDATES</a:t>
            </a:r>
            <a:endParaRPr lang="id-ID" altLang="en-US" sz="3200" b="1">
              <a:solidFill>
                <a:srgbClr val="92D050"/>
              </a:solidFill>
            </a:endParaRPr>
          </a:p>
        </p:txBody>
      </p:sp>
      <p:sp>
        <p:nvSpPr>
          <p:cNvPr id="30748" name="Rectangle 43"/>
          <p:cNvSpPr>
            <a:spLocks noChangeArrowheads="1"/>
          </p:cNvSpPr>
          <p:nvPr/>
        </p:nvSpPr>
        <p:spPr bwMode="auto">
          <a:xfrm>
            <a:off x="10556875" y="12234863"/>
            <a:ext cx="132921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</a:rPr>
              <a:t>BASIC LEVEL </a:t>
            </a:r>
            <a:r>
              <a:rPr lang="en-US" altLang="en-US" sz="3200" b="1">
                <a:solidFill>
                  <a:srgbClr val="92D050"/>
                </a:solidFill>
              </a:rPr>
              <a:t>NOVEMBER’19 TO JANUARY’20 </a:t>
            </a:r>
            <a:r>
              <a:rPr lang="en-US" altLang="en-US" sz="3200" b="1">
                <a:solidFill>
                  <a:schemeClr val="bg1"/>
                </a:solidFill>
              </a:rPr>
              <a:t>– STATE/REGIONAL</a:t>
            </a:r>
          </a:p>
          <a:p>
            <a:r>
              <a:rPr lang="en-US" altLang="en-US" sz="3200" b="1">
                <a:solidFill>
                  <a:schemeClr val="bg1"/>
                </a:solidFill>
              </a:rPr>
              <a:t>ADVANCED LEVEL </a:t>
            </a:r>
            <a:r>
              <a:rPr lang="en-US" altLang="en-US" sz="3200" b="1">
                <a:solidFill>
                  <a:srgbClr val="92D050"/>
                </a:solidFill>
              </a:rPr>
              <a:t>JANUARY TO AUGUST’20 </a:t>
            </a:r>
            <a:r>
              <a:rPr lang="en-US" altLang="en-US" sz="3200" b="1">
                <a:solidFill>
                  <a:schemeClr val="bg1"/>
                </a:solidFill>
              </a:rPr>
              <a:t>– INDIA SKILLS</a:t>
            </a:r>
            <a:endParaRPr lang="id-ID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1"/>
          <p:cNvSpPr>
            <a:spLocks noChangeArrowheads="1"/>
          </p:cNvSpPr>
          <p:nvPr/>
        </p:nvSpPr>
        <p:spPr bwMode="auto">
          <a:xfrm>
            <a:off x="0" y="0"/>
            <a:ext cx="24555450" cy="13716000"/>
          </a:xfrm>
          <a:prstGeom prst="rect">
            <a:avLst/>
          </a:prstGeom>
          <a:solidFill>
            <a:srgbClr val="2F2F2F"/>
          </a:solidFill>
          <a:ln w="63500">
            <a:noFill/>
            <a:miter lim="800000"/>
            <a:headEnd/>
            <a:tailEnd/>
          </a:ln>
        </p:spPr>
        <p:txBody>
          <a:bodyPr lIns="182848" tIns="91424" rIns="182848" bIns="91424"/>
          <a:lstStyle/>
          <a:p>
            <a:pPr algn="ctr"/>
            <a:endParaRPr lang="fr-CA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471025" cy="137160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8" name="Rectangle 57"/>
          <p:cNvSpPr>
            <a:spLocks noChangeArrowheads="1"/>
          </p:cNvSpPr>
          <p:nvPr/>
        </p:nvSpPr>
        <p:spPr bwMode="auto">
          <a:xfrm>
            <a:off x="10536238" y="395288"/>
            <a:ext cx="127317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>
            <a:spAutoFit/>
          </a:bodyPr>
          <a:lstStyle/>
          <a:p>
            <a:r>
              <a:rPr lang="en-US" altLang="en-US" sz="6400">
                <a:solidFill>
                  <a:srgbClr val="92D050"/>
                </a:solidFill>
              </a:rPr>
              <a:t>PROPOSED MODEL</a:t>
            </a:r>
          </a:p>
          <a:p>
            <a:r>
              <a:rPr lang="en-US" altLang="en-US" sz="6600" b="1">
                <a:solidFill>
                  <a:schemeClr val="bg1"/>
                </a:solidFill>
              </a:rPr>
              <a:t>AUTHORIZED WORLD SKILLS TRAINING CENTRE</a:t>
            </a:r>
            <a:endParaRPr lang="id-ID" altLang="en-US" sz="6400"/>
          </a:p>
        </p:txBody>
      </p:sp>
      <p:sp>
        <p:nvSpPr>
          <p:cNvPr id="25" name="Rectangle 24"/>
          <p:cNvSpPr/>
          <p:nvPr/>
        </p:nvSpPr>
        <p:spPr>
          <a:xfrm>
            <a:off x="24350663" y="0"/>
            <a:ext cx="204787" cy="137160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20725" y="3613150"/>
            <a:ext cx="7096125" cy="0"/>
          </a:xfrm>
          <a:prstGeom prst="line">
            <a:avLst/>
          </a:prstGeom>
          <a:ln w="25400">
            <a:solidFill>
              <a:srgbClr val="F39C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0725" y="4519613"/>
            <a:ext cx="7096125" cy="0"/>
          </a:xfrm>
          <a:prstGeom prst="line">
            <a:avLst/>
          </a:prstGeom>
          <a:ln w="25400">
            <a:solidFill>
              <a:srgbClr val="F39C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52" name="Rectangle 1"/>
          <p:cNvSpPr>
            <a:spLocks noChangeArrowheads="1"/>
          </p:cNvSpPr>
          <p:nvPr/>
        </p:nvSpPr>
        <p:spPr bwMode="auto">
          <a:xfrm>
            <a:off x="606425" y="2235200"/>
            <a:ext cx="66929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3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IDENTIFIED LOCATIONS</a:t>
            </a:r>
            <a:endParaRPr lang="id-ID" altLang="en-US" sz="4300">
              <a:solidFill>
                <a:schemeClr val="bg2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1753" name="Rectangle 3"/>
          <p:cNvSpPr>
            <a:spLocks noChangeArrowheads="1"/>
          </p:cNvSpPr>
          <p:nvPr/>
        </p:nvSpPr>
        <p:spPr bwMode="auto">
          <a:xfrm>
            <a:off x="746125" y="3727450"/>
            <a:ext cx="680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bg2"/>
                </a:solidFill>
                <a:latin typeface="Calibri" pitchFamily="34" charset="0"/>
                <a:ea typeface="Adobe Heiti Std R" pitchFamily="34" charset="-128"/>
              </a:rPr>
              <a:t>FIRST PHASE |WSC  2021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9999663" y="527050"/>
            <a:ext cx="0" cy="1318895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rot="5400000">
            <a:off x="9834563" y="6069013"/>
            <a:ext cx="330200" cy="330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9" name="Oval 68"/>
          <p:cNvSpPr/>
          <p:nvPr/>
        </p:nvSpPr>
        <p:spPr>
          <a:xfrm rot="5400000">
            <a:off x="9834563" y="1905000"/>
            <a:ext cx="330200" cy="3302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5" name="Oval 74"/>
          <p:cNvSpPr/>
          <p:nvPr/>
        </p:nvSpPr>
        <p:spPr>
          <a:xfrm rot="5400000">
            <a:off x="9833769" y="8181182"/>
            <a:ext cx="331787" cy="3302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 rot="5400000">
            <a:off x="9834563" y="10129838"/>
            <a:ext cx="330200" cy="3302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 rot="5400000">
            <a:off x="9833769" y="3815557"/>
            <a:ext cx="331787" cy="3302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760" name="Rectangle 33"/>
          <p:cNvSpPr>
            <a:spLocks noChangeArrowheads="1"/>
          </p:cNvSpPr>
          <p:nvPr/>
        </p:nvSpPr>
        <p:spPr bwMode="auto">
          <a:xfrm>
            <a:off x="10536238" y="3648075"/>
            <a:ext cx="13146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Calibri" pitchFamily="34" charset="0"/>
                <a:ea typeface="Adobe Heiti Std R" pitchFamily="34" charset="-128"/>
              </a:rPr>
              <a:t>ASSOCIATION FEE | FOR 2 YEARS</a:t>
            </a:r>
          </a:p>
          <a:p>
            <a:r>
              <a:rPr lang="en-US" altLang="en-US" b="1">
                <a:solidFill>
                  <a:schemeClr val="bg2"/>
                </a:solidFill>
                <a:latin typeface="Calibri" pitchFamily="34" charset="0"/>
                <a:ea typeface="Adobe Heiti Std R" pitchFamily="34" charset="-128"/>
              </a:rPr>
              <a:t>INR 1,50,000 | INCLUDES 1 SKILLS | ADDITIONAL SKILLS INR 50,000</a:t>
            </a:r>
          </a:p>
        </p:txBody>
      </p:sp>
      <p:sp>
        <p:nvSpPr>
          <p:cNvPr id="31761" name="Rectangle 7"/>
          <p:cNvSpPr>
            <a:spLocks noChangeArrowheads="1"/>
          </p:cNvSpPr>
          <p:nvPr/>
        </p:nvSpPr>
        <p:spPr bwMode="auto">
          <a:xfrm>
            <a:off x="10536238" y="4848225"/>
            <a:ext cx="12782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2D050"/>
                </a:solidFill>
              </a:rPr>
              <a:t>AUTO RENEWABLE POST 2 YEARS BASED ON PERFORMANCE</a:t>
            </a:r>
            <a:endParaRPr lang="id-ID" altLang="en-US" sz="3200" b="1">
              <a:solidFill>
                <a:schemeClr val="bg1"/>
              </a:solidFill>
            </a:endParaRPr>
          </a:p>
        </p:txBody>
      </p:sp>
      <p:sp>
        <p:nvSpPr>
          <p:cNvPr id="31762" name="Rectangle 34"/>
          <p:cNvSpPr>
            <a:spLocks noChangeArrowheads="1"/>
          </p:cNvSpPr>
          <p:nvPr/>
        </p:nvSpPr>
        <p:spPr bwMode="auto">
          <a:xfrm>
            <a:off x="10587038" y="5568950"/>
            <a:ext cx="12731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</a:rPr>
              <a:t>IF CANDIDATE WINS DURING WORLD SKILLS COMPETITION </a:t>
            </a:r>
            <a:r>
              <a:rPr lang="en-US" altLang="en-US" sz="3200" b="1">
                <a:solidFill>
                  <a:srgbClr val="92D050"/>
                </a:solidFill>
              </a:rPr>
              <a:t>FEE SHALL BE REFUNDED AS AN AWARD - SLAB BELOW</a:t>
            </a:r>
          </a:p>
          <a:p>
            <a:r>
              <a:rPr lang="en-US" altLang="en-US" sz="3200" b="1">
                <a:solidFill>
                  <a:schemeClr val="bg1"/>
                </a:solidFill>
              </a:rPr>
              <a:t>GOLD – 100% | SILVER 50% | BRONZE 25%</a:t>
            </a:r>
            <a:endParaRPr lang="id-ID" altLang="en-US" sz="3200" b="1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rot="5400000">
            <a:off x="9804400" y="11701463"/>
            <a:ext cx="330200" cy="330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id-ID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7063" y="4829175"/>
          <a:ext cx="793856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280"/>
                <a:gridCol w="3969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LOCATION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AWSTC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DELHI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MUMBAI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COCHIN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KOLKATA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PATNA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PUNE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BANGALORE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JAIPUR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LUCKNOW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GUWAHATI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802" name="Rectangle 38"/>
          <p:cNvSpPr>
            <a:spLocks noChangeArrowheads="1"/>
          </p:cNvSpPr>
          <p:nvPr/>
        </p:nvSpPr>
        <p:spPr bwMode="auto">
          <a:xfrm>
            <a:off x="606425" y="1150938"/>
            <a:ext cx="6692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66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AWSTC</a:t>
            </a:r>
            <a:endParaRPr lang="id-ID" altLang="en-US" sz="6600">
              <a:solidFill>
                <a:schemeClr val="bg2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1803" name="Rectangle 44"/>
          <p:cNvSpPr>
            <a:spLocks noChangeArrowheads="1"/>
          </p:cNvSpPr>
          <p:nvPr/>
        </p:nvSpPr>
        <p:spPr bwMode="auto">
          <a:xfrm>
            <a:off x="10536238" y="7681913"/>
            <a:ext cx="140192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</a:rPr>
              <a:t>TRAINING FEE TO BE PAID BY STUDENT TO AWSTC </a:t>
            </a:r>
          </a:p>
          <a:p>
            <a:r>
              <a:rPr lang="en-US" altLang="en-US" sz="3200" b="1">
                <a:solidFill>
                  <a:schemeClr val="bg1"/>
                </a:solidFill>
              </a:rPr>
              <a:t>3 MONTHS – INR 60,000</a:t>
            </a:r>
          </a:p>
          <a:p>
            <a:r>
              <a:rPr lang="en-US" altLang="en-US" sz="3200" b="1">
                <a:solidFill>
                  <a:schemeClr val="bg1"/>
                </a:solidFill>
              </a:rPr>
              <a:t>9 MONTHS – INR 1,20,000</a:t>
            </a:r>
          </a:p>
          <a:p>
            <a:endParaRPr lang="en-US" altLang="en-US" sz="3200" b="1">
              <a:solidFill>
                <a:schemeClr val="bg1"/>
              </a:solidFill>
            </a:endParaRPr>
          </a:p>
          <a:p>
            <a:r>
              <a:rPr lang="en-US" altLang="en-US" sz="3200" b="1">
                <a:solidFill>
                  <a:schemeClr val="bg1"/>
                </a:solidFill>
              </a:rPr>
              <a:t>MESC MANAGEMENT FEE PAYABLE BY AWSTC</a:t>
            </a:r>
          </a:p>
          <a:p>
            <a:r>
              <a:rPr lang="en-US" altLang="en-US" sz="3200" b="1">
                <a:solidFill>
                  <a:schemeClr val="bg1"/>
                </a:solidFill>
              </a:rPr>
              <a:t>3 MONTHS – INR 5,000</a:t>
            </a:r>
          </a:p>
          <a:p>
            <a:r>
              <a:rPr lang="en-US" altLang="en-US" sz="3200" b="1">
                <a:solidFill>
                  <a:schemeClr val="bg1"/>
                </a:solidFill>
              </a:rPr>
              <a:t>9 MONTHS – INR 10,000</a:t>
            </a:r>
          </a:p>
          <a:p>
            <a:endParaRPr lang="en-US" altLang="en-US" sz="3200" b="1">
              <a:solidFill>
                <a:schemeClr val="bg1"/>
              </a:solidFill>
            </a:endParaRPr>
          </a:p>
          <a:p>
            <a:r>
              <a:rPr lang="en-US" altLang="en-US" sz="3200" b="1">
                <a:solidFill>
                  <a:schemeClr val="bg1"/>
                </a:solidFill>
              </a:rPr>
              <a:t>MAXIMUM INTAKE BY EACH AWSTC – 100 STUDENTS</a:t>
            </a:r>
          </a:p>
          <a:p>
            <a:r>
              <a:rPr lang="en-US" altLang="en-US" sz="3200" b="1">
                <a:solidFill>
                  <a:schemeClr val="bg1"/>
                </a:solidFill>
              </a:rPr>
              <a:t>MAXIMUM BATCH SIZE – 20 STUDENTS</a:t>
            </a:r>
          </a:p>
          <a:p>
            <a:r>
              <a:rPr lang="en-US" altLang="en-US" sz="3200" b="1">
                <a:solidFill>
                  <a:srgbClr val="92D050"/>
                </a:solidFill>
              </a:rPr>
              <a:t>2 STUDENTS EACH BATCH WILL BE OFFERED 100% SCHOLARSHIP</a:t>
            </a:r>
            <a:endParaRPr lang="id-ID" altLang="en-US" sz="3200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89038" y="1093788"/>
            <a:ext cx="18786475" cy="587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dirty="0" smtClean="0">
                <a:latin typeface="Calibri" panose="020F0502020204030204" pitchFamily="34" charset="0"/>
              </a:rPr>
              <a:t>NEXT GENERATION OF WORLD SKILLS TRAINING CENTERS MENTORED TO LEAD AND INNOVATE</a:t>
            </a:r>
            <a:endParaRPr lang="en-IN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1189038" y="1674813"/>
            <a:ext cx="18786475" cy="776287"/>
          </a:xfrm>
        </p:spPr>
        <p:txBody>
          <a:bodyPr/>
          <a:lstStyle/>
          <a:p>
            <a:r>
              <a:rPr lang="en-IN" altLang="en-US" smtClean="0">
                <a:solidFill>
                  <a:srgbClr val="000000"/>
                </a:solidFill>
                <a:latin typeface="Calibri" pitchFamily="34" charset="0"/>
              </a:rPr>
              <a:t>AUTHORIZED WORLD SKILLS TRAINING CENTRE</a:t>
            </a:r>
          </a:p>
        </p:txBody>
      </p:sp>
      <p:grpSp>
        <p:nvGrpSpPr>
          <p:cNvPr id="32772" name="Group 44"/>
          <p:cNvGrpSpPr>
            <a:grpSpLocks/>
          </p:cNvGrpSpPr>
          <p:nvPr/>
        </p:nvGrpSpPr>
        <p:grpSpPr bwMode="auto">
          <a:xfrm>
            <a:off x="1828800" y="2686050"/>
            <a:ext cx="6199188" cy="6943725"/>
            <a:chOff x="4452088" y="1899083"/>
            <a:chExt cx="2699080" cy="3076008"/>
          </a:xfrm>
        </p:grpSpPr>
        <p:sp>
          <p:nvSpPr>
            <p:cNvPr id="44" name="Freeform 43"/>
            <p:cNvSpPr/>
            <p:nvPr/>
          </p:nvSpPr>
          <p:spPr>
            <a:xfrm rot="5400000">
              <a:off x="3943333" y="2658195"/>
              <a:ext cx="2825652" cy="1808142"/>
            </a:xfrm>
            <a:custGeom>
              <a:avLst/>
              <a:gdLst>
                <a:gd name="connsiteX0" fmla="*/ 2825681 w 2825681"/>
                <a:gd name="connsiteY0" fmla="*/ 647700 h 1807852"/>
                <a:gd name="connsiteX1" fmla="*/ 2606832 w 2825681"/>
                <a:gd name="connsiteY1" fmla="*/ 647700 h 1807852"/>
                <a:gd name="connsiteX2" fmla="*/ 2588801 w 2825681"/>
                <a:gd name="connsiteY2" fmla="*/ 765173 h 1807852"/>
                <a:gd name="connsiteX3" fmla="*/ 1175024 w 2825681"/>
                <a:gd name="connsiteY3" fmla="*/ 1800974 h 1807852"/>
                <a:gd name="connsiteX4" fmla="*/ 6878 w 2825681"/>
                <a:gd name="connsiteY4" fmla="*/ 366883 h 1807852"/>
                <a:gd name="connsiteX5" fmla="*/ 295961 w 2825681"/>
                <a:gd name="connsiteY5" fmla="*/ 396427 h 1807852"/>
                <a:gd name="connsiteX6" fmla="*/ 1204568 w 2825681"/>
                <a:gd name="connsiteY6" fmla="*/ 1511891 h 1807852"/>
                <a:gd name="connsiteX7" fmla="*/ 2278627 w 2825681"/>
                <a:gd name="connsiteY7" fmla="*/ 805144 h 1807852"/>
                <a:gd name="connsiteX8" fmla="*/ 2310921 w 2825681"/>
                <a:gd name="connsiteY8" fmla="*/ 647700 h 1807852"/>
                <a:gd name="connsiteX9" fmla="*/ 2117021 w 2825681"/>
                <a:gd name="connsiteY9" fmla="*/ 647700 h 1807852"/>
                <a:gd name="connsiteX10" fmla="*/ 2471351 w 2825681"/>
                <a:gd name="connsiteY10" fmla="*/ 0 h 18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5681" h="1807852">
                  <a:moveTo>
                    <a:pt x="2825681" y="647700"/>
                  </a:moveTo>
                  <a:lnTo>
                    <a:pt x="2606832" y="647700"/>
                  </a:lnTo>
                  <a:lnTo>
                    <a:pt x="2588801" y="765173"/>
                  </a:lnTo>
                  <a:cubicBezTo>
                    <a:pt x="2455119" y="1414460"/>
                    <a:pt x="1848699" y="1869822"/>
                    <a:pt x="1175024" y="1800974"/>
                  </a:cubicBezTo>
                  <a:cubicBezTo>
                    <a:pt x="456437" y="1727535"/>
                    <a:pt x="-66560" y="1085470"/>
                    <a:pt x="6878" y="366883"/>
                  </a:cubicBezTo>
                  <a:lnTo>
                    <a:pt x="295961" y="396427"/>
                  </a:lnTo>
                  <a:cubicBezTo>
                    <a:pt x="238839" y="955359"/>
                    <a:pt x="645636" y="1454769"/>
                    <a:pt x="1204568" y="1511891"/>
                  </a:cubicBezTo>
                  <a:cubicBezTo>
                    <a:pt x="1693633" y="1561873"/>
                    <a:pt x="2137127" y="1256667"/>
                    <a:pt x="2278627" y="805144"/>
                  </a:cubicBezTo>
                  <a:lnTo>
                    <a:pt x="2310921" y="647700"/>
                  </a:lnTo>
                  <a:lnTo>
                    <a:pt x="2117021" y="647700"/>
                  </a:lnTo>
                  <a:lnTo>
                    <a:pt x="24713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 dirty="0">
                <a:latin typeface="Calibri" panose="020F0502020204030204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15849882">
              <a:off x="4834623" y="2407487"/>
              <a:ext cx="2824949" cy="1808142"/>
            </a:xfrm>
            <a:custGeom>
              <a:avLst/>
              <a:gdLst>
                <a:gd name="connsiteX0" fmla="*/ 2825270 w 2825270"/>
                <a:gd name="connsiteY0" fmla="*/ 647700 h 1807852"/>
                <a:gd name="connsiteX1" fmla="*/ 2606421 w 2825270"/>
                <a:gd name="connsiteY1" fmla="*/ 647700 h 1807852"/>
                <a:gd name="connsiteX2" fmla="*/ 2588390 w 2825270"/>
                <a:gd name="connsiteY2" fmla="*/ 765173 h 1807852"/>
                <a:gd name="connsiteX3" fmla="*/ 1174613 w 2825270"/>
                <a:gd name="connsiteY3" fmla="*/ 1800974 h 1807852"/>
                <a:gd name="connsiteX4" fmla="*/ 6103 w 2825270"/>
                <a:gd name="connsiteY4" fmla="*/ 631805 h 1807852"/>
                <a:gd name="connsiteX5" fmla="*/ 0 w 2825270"/>
                <a:gd name="connsiteY5" fmla="*/ 508876 h 1807852"/>
                <a:gd name="connsiteX6" fmla="*/ 110374 w 2825270"/>
                <a:gd name="connsiteY6" fmla="*/ 770857 h 1807852"/>
                <a:gd name="connsiteX7" fmla="*/ 290614 w 2825270"/>
                <a:gd name="connsiteY7" fmla="*/ 508768 h 1807852"/>
                <a:gd name="connsiteX8" fmla="*/ 295267 w 2825270"/>
                <a:gd name="connsiteY8" fmla="*/ 602489 h 1807852"/>
                <a:gd name="connsiteX9" fmla="*/ 1204157 w 2825270"/>
                <a:gd name="connsiteY9" fmla="*/ 1511891 h 1807852"/>
                <a:gd name="connsiteX10" fmla="*/ 2278216 w 2825270"/>
                <a:gd name="connsiteY10" fmla="*/ 805144 h 1807852"/>
                <a:gd name="connsiteX11" fmla="*/ 2310510 w 2825270"/>
                <a:gd name="connsiteY11" fmla="*/ 647700 h 1807852"/>
                <a:gd name="connsiteX12" fmla="*/ 2116610 w 2825270"/>
                <a:gd name="connsiteY12" fmla="*/ 647700 h 1807852"/>
                <a:gd name="connsiteX13" fmla="*/ 2470940 w 2825270"/>
                <a:gd name="connsiteY13" fmla="*/ 0 h 18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5270" h="1807852">
                  <a:moveTo>
                    <a:pt x="2825270" y="647700"/>
                  </a:moveTo>
                  <a:lnTo>
                    <a:pt x="2606421" y="647700"/>
                  </a:lnTo>
                  <a:lnTo>
                    <a:pt x="2588390" y="765173"/>
                  </a:lnTo>
                  <a:cubicBezTo>
                    <a:pt x="2454708" y="1414460"/>
                    <a:pt x="1848288" y="1869822"/>
                    <a:pt x="1174613" y="1800974"/>
                  </a:cubicBezTo>
                  <a:cubicBezTo>
                    <a:pt x="545850" y="1736715"/>
                    <a:pt x="66834" y="1237101"/>
                    <a:pt x="6103" y="631805"/>
                  </a:cubicBezTo>
                  <a:lnTo>
                    <a:pt x="0" y="508876"/>
                  </a:lnTo>
                  <a:lnTo>
                    <a:pt x="110374" y="770857"/>
                  </a:lnTo>
                  <a:lnTo>
                    <a:pt x="290614" y="508768"/>
                  </a:lnTo>
                  <a:lnTo>
                    <a:pt x="295267" y="602489"/>
                  </a:lnTo>
                  <a:cubicBezTo>
                    <a:pt x="342504" y="1073301"/>
                    <a:pt x="715091" y="1461909"/>
                    <a:pt x="1204157" y="1511891"/>
                  </a:cubicBezTo>
                  <a:cubicBezTo>
                    <a:pt x="1693222" y="1561873"/>
                    <a:pt x="2136716" y="1256667"/>
                    <a:pt x="2278216" y="805144"/>
                  </a:cubicBezTo>
                  <a:lnTo>
                    <a:pt x="2310510" y="647700"/>
                  </a:lnTo>
                  <a:lnTo>
                    <a:pt x="2116610" y="647700"/>
                  </a:lnTo>
                  <a:lnTo>
                    <a:pt x="24709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3122613" y="4625975"/>
            <a:ext cx="3657600" cy="2543175"/>
            <a:chOff x="5213124" y="3575819"/>
            <a:chExt cx="1829344" cy="1271650"/>
          </a:xfrm>
        </p:grpSpPr>
        <p:sp>
          <p:nvSpPr>
            <p:cNvPr id="47" name="Text Placeholder 14"/>
            <p:cNvSpPr txBox="1">
              <a:spLocks/>
            </p:cNvSpPr>
            <p:nvPr/>
          </p:nvSpPr>
          <p:spPr>
            <a:xfrm>
              <a:off x="5213124" y="3575819"/>
              <a:ext cx="1829344" cy="22146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IN" sz="3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INDUSTRY LINKED</a:t>
              </a:r>
            </a:p>
          </p:txBody>
        </p:sp>
        <p:sp>
          <p:nvSpPr>
            <p:cNvPr id="48" name="Text Placeholder 14"/>
            <p:cNvSpPr txBox="1">
              <a:spLocks/>
            </p:cNvSpPr>
            <p:nvPr/>
          </p:nvSpPr>
          <p:spPr>
            <a:xfrm>
              <a:off x="5213124" y="4071937"/>
              <a:ext cx="1789645" cy="7755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IN" sz="21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AWSTC WILL BE </a:t>
              </a: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IN" sz="21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OFFERING </a:t>
              </a:r>
              <a:r>
                <a:rPr lang="en-IN" sz="21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PROGRAMS  AS PER THE </a:t>
              </a:r>
              <a:r>
                <a:rPr lang="en-IN" sz="21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WORLD SKILLS GUIDELINES &amp; STANDARDS SET BY INDUSTRY</a:t>
              </a:r>
              <a:endParaRPr lang="en-IN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1" name="Text Placeholder 14"/>
          <p:cNvSpPr txBox="1">
            <a:spLocks/>
          </p:cNvSpPr>
          <p:nvPr/>
        </p:nvSpPr>
        <p:spPr>
          <a:xfrm>
            <a:off x="1865313" y="10163175"/>
            <a:ext cx="7672387" cy="8620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IN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Candidates in first 3 months will be prepared to compete in State &amp; Regional competitions</a:t>
            </a:r>
            <a:endParaRPr lang="en-IN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2775" name="Group 27"/>
          <p:cNvGrpSpPr>
            <a:grpSpLocks/>
          </p:cNvGrpSpPr>
          <p:nvPr/>
        </p:nvGrpSpPr>
        <p:grpSpPr bwMode="auto">
          <a:xfrm>
            <a:off x="16094075" y="3871913"/>
            <a:ext cx="6610350" cy="2292350"/>
            <a:chOff x="7939959" y="2425487"/>
            <a:chExt cx="3305906" cy="593971"/>
          </a:xfrm>
        </p:grpSpPr>
        <p:sp>
          <p:nvSpPr>
            <p:cNvPr id="102" name="Text Placeholder 14"/>
            <p:cNvSpPr txBox="1">
              <a:spLocks/>
            </p:cNvSpPr>
            <p:nvPr/>
          </p:nvSpPr>
          <p:spPr>
            <a:xfrm>
              <a:off x="7939959" y="2425487"/>
              <a:ext cx="3305906" cy="11558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IN" sz="29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ONGOING ASSESSMENT &amp; EVALUATION</a:t>
              </a:r>
              <a:endParaRPr lang="en-IN" sz="2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 Placeholder 14"/>
            <p:cNvSpPr txBox="1">
              <a:spLocks/>
            </p:cNvSpPr>
            <p:nvPr/>
          </p:nvSpPr>
          <p:spPr>
            <a:xfrm>
              <a:off x="8197985" y="2674757"/>
              <a:ext cx="2789854" cy="34470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IN" sz="2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MESC will be conducting periodic assessments &amp; evaluation to ensure training is in line with the defined objectives</a:t>
              </a:r>
              <a:endParaRPr lang="en-I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537700" y="8224838"/>
            <a:ext cx="3906838" cy="5062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7" tIns="287950" rIns="182848" bIns="215962"/>
          <a:lstStyle/>
          <a:p>
            <a:pPr algn="ctr">
              <a:lnSpc>
                <a:spcPct val="120000"/>
              </a:lnSpc>
              <a:defRPr/>
            </a:pPr>
            <a:r>
              <a:rPr lang="en-IN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AWSTC will offer State of the Art Training Facility with most  updated Software &amp; Hardware as per the guidelines of World Skills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537700" y="7197725"/>
            <a:ext cx="3906838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950" tIns="91424" rIns="143975" bIns="91424" anchor="ctr"/>
          <a:lstStyle/>
          <a:p>
            <a:pPr algn="ctr">
              <a:defRPr/>
            </a:pPr>
            <a:r>
              <a:rPr lang="en-IN" sz="3200" dirty="0">
                <a:latin typeface="Calibri" panose="020F0502020204030204" pitchFamily="34" charset="0"/>
              </a:rPr>
              <a:t>STATE OF THE ART CENTRE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3914438" y="8224838"/>
            <a:ext cx="3908425" cy="5062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7" tIns="287950" rIns="182848" bIns="215962"/>
          <a:lstStyle/>
          <a:p>
            <a:pPr algn="ctr">
              <a:lnSpc>
                <a:spcPct val="120000"/>
              </a:lnSpc>
              <a:defRPr/>
            </a:pPr>
            <a:r>
              <a:rPr lang="en-IN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Training at AWSTC will be conducted by MESC Certified  experts and professionals matching global standards.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3914438" y="7191375"/>
            <a:ext cx="3908425" cy="1038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950" tIns="91424" rIns="143975" bIns="91424" anchor="ctr"/>
          <a:lstStyle/>
          <a:p>
            <a:pPr algn="ctr">
              <a:defRPr/>
            </a:pPr>
            <a:r>
              <a:rPr lang="en-IN" sz="3200" dirty="0">
                <a:latin typeface="Calibri" panose="020F0502020204030204" pitchFamily="34" charset="0"/>
              </a:rPr>
              <a:t>EXPERTS AS TRAINERS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292763" y="8224838"/>
            <a:ext cx="3906837" cy="5062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7" tIns="287950" rIns="182848" bIns="215962"/>
          <a:lstStyle/>
          <a:p>
            <a:pPr algn="ctr">
              <a:lnSpc>
                <a:spcPct val="120000"/>
              </a:lnSpc>
              <a:defRPr/>
            </a:pPr>
            <a:r>
              <a:rPr lang="en-IN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Students post completion of training shall either be competing in Nationals based on selection else will be placed in respective Industry as Intern/Employee.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8292763" y="7186613"/>
            <a:ext cx="3906837" cy="1038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950" tIns="91424" rIns="143975" bIns="91424" anchor="ctr"/>
          <a:lstStyle/>
          <a:p>
            <a:pPr algn="ctr">
              <a:defRPr/>
            </a:pPr>
            <a:r>
              <a:rPr lang="en-IN" sz="3200" dirty="0">
                <a:latin typeface="Calibri" panose="020F0502020204030204" pitchFamily="34" charset="0"/>
              </a:rPr>
              <a:t>INDUSTRY </a:t>
            </a:r>
          </a:p>
          <a:p>
            <a:pPr algn="ctr">
              <a:defRPr/>
            </a:pPr>
            <a:r>
              <a:rPr lang="en-IN" sz="3200" dirty="0">
                <a:latin typeface="Calibri" panose="020F0502020204030204" pitchFamily="34" charset="0"/>
              </a:rPr>
              <a:t>BUY-OUT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3225" y="6311900"/>
            <a:ext cx="141938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4" idx="0"/>
          </p:cNvCxnSpPr>
          <p:nvPr/>
        </p:nvCxnSpPr>
        <p:spPr>
          <a:xfrm>
            <a:off x="11479213" y="6311900"/>
            <a:ext cx="11112" cy="8858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67" idx="0"/>
          </p:cNvCxnSpPr>
          <p:nvPr/>
        </p:nvCxnSpPr>
        <p:spPr>
          <a:xfrm>
            <a:off x="15868650" y="6311900"/>
            <a:ext cx="0" cy="87947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70" idx="0"/>
          </p:cNvCxnSpPr>
          <p:nvPr/>
        </p:nvCxnSpPr>
        <p:spPr>
          <a:xfrm>
            <a:off x="20245388" y="6311900"/>
            <a:ext cx="0" cy="87471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86" name="Group 30"/>
          <p:cNvGrpSpPr>
            <a:grpSpLocks/>
          </p:cNvGrpSpPr>
          <p:nvPr/>
        </p:nvGrpSpPr>
        <p:grpSpPr bwMode="auto">
          <a:xfrm>
            <a:off x="8329613" y="3916363"/>
            <a:ext cx="7197725" cy="2278062"/>
            <a:chOff x="4165993" y="1958047"/>
            <a:chExt cx="3599372" cy="1138761"/>
          </a:xfrm>
        </p:grpSpPr>
        <p:sp>
          <p:nvSpPr>
            <p:cNvPr id="56" name="Text Placeholder 14"/>
            <p:cNvSpPr txBox="1">
              <a:spLocks/>
            </p:cNvSpPr>
            <p:nvPr/>
          </p:nvSpPr>
          <p:spPr>
            <a:xfrm>
              <a:off x="4165993" y="1958047"/>
              <a:ext cx="3599372" cy="22299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IN" sz="29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SUPPORT &amp; KNOWLEDGE TRANSFER</a:t>
              </a:r>
              <a:endParaRPr lang="en-IN" sz="2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Text Placeholder 14"/>
            <p:cNvSpPr txBox="1">
              <a:spLocks/>
            </p:cNvSpPr>
            <p:nvPr/>
          </p:nvSpPr>
          <p:spPr>
            <a:xfrm>
              <a:off x="4165993" y="2431803"/>
              <a:ext cx="3599372" cy="66500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IN" sz="2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MESC will work </a:t>
              </a:r>
              <a:r>
                <a:rPr lang="en-IN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with </a:t>
              </a:r>
              <a:r>
                <a:rPr lang="en-IN" sz="2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AWSTC &amp; Industry to provide best possible training to Candidates and will train experts  on World Skills Criteria &amp; Standards</a:t>
              </a:r>
              <a:endParaRPr lang="en-I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2" name="Freeform 48"/>
          <p:cNvSpPr>
            <a:spLocks noEditPoints="1"/>
          </p:cNvSpPr>
          <p:nvPr/>
        </p:nvSpPr>
        <p:spPr bwMode="auto">
          <a:xfrm>
            <a:off x="869950" y="10236200"/>
            <a:ext cx="639763" cy="638175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lIns="182848" tIns="91424" rIns="182848" bIns="91424"/>
          <a:lstStyle/>
          <a:p>
            <a:pPr>
              <a:defRPr/>
            </a:pPr>
            <a:endParaRPr lang="en-IN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9" name="Freeform 48"/>
          <p:cNvSpPr>
            <a:spLocks noEditPoints="1"/>
          </p:cNvSpPr>
          <p:nvPr/>
        </p:nvSpPr>
        <p:spPr bwMode="auto">
          <a:xfrm>
            <a:off x="869950" y="11379200"/>
            <a:ext cx="639763" cy="638175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lIns="182848" tIns="91424" rIns="182848" bIns="91424"/>
          <a:lstStyle/>
          <a:p>
            <a:pPr>
              <a:defRPr/>
            </a:pPr>
            <a:endParaRPr lang="en-IN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Placeholder 14"/>
          <p:cNvSpPr txBox="1">
            <a:spLocks/>
          </p:cNvSpPr>
          <p:nvPr/>
        </p:nvSpPr>
        <p:spPr>
          <a:xfrm>
            <a:off x="1865313" y="11268075"/>
            <a:ext cx="7672387" cy="8620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IN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Post 3 months will be given intensive training to compete for India Skills – Wild Card Entry</a:t>
            </a:r>
            <a:endParaRPr lang="en-IN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 Placeholder 14"/>
          <p:cNvSpPr txBox="1">
            <a:spLocks/>
          </p:cNvSpPr>
          <p:nvPr/>
        </p:nvSpPr>
        <p:spPr>
          <a:xfrm>
            <a:off x="1865313" y="12425363"/>
            <a:ext cx="7672387" cy="8620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IN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Candidates not selected will be sent to Industry for Internship/Full Time Employment</a:t>
            </a:r>
            <a:endParaRPr lang="en-IN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Freeform 48"/>
          <p:cNvSpPr>
            <a:spLocks noEditPoints="1"/>
          </p:cNvSpPr>
          <p:nvPr/>
        </p:nvSpPr>
        <p:spPr bwMode="auto">
          <a:xfrm>
            <a:off x="869950" y="12538075"/>
            <a:ext cx="639763" cy="638175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lIns="182848" tIns="91424" rIns="182848" bIns="91424"/>
          <a:lstStyle/>
          <a:p>
            <a:pPr>
              <a:defRPr/>
            </a:pPr>
            <a:endParaRPr lang="en-IN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1"/>
          <p:cNvSpPr>
            <a:spLocks noChangeArrowheads="1"/>
          </p:cNvSpPr>
          <p:nvPr/>
        </p:nvSpPr>
        <p:spPr bwMode="auto">
          <a:xfrm>
            <a:off x="0" y="0"/>
            <a:ext cx="24555450" cy="13716000"/>
          </a:xfrm>
          <a:prstGeom prst="rect">
            <a:avLst/>
          </a:prstGeom>
          <a:solidFill>
            <a:srgbClr val="2F2F2F"/>
          </a:solidFill>
          <a:ln w="63500">
            <a:noFill/>
            <a:miter lim="800000"/>
            <a:headEnd/>
            <a:tailEnd/>
          </a:ln>
        </p:spPr>
        <p:txBody>
          <a:bodyPr lIns="182848" tIns="91424" rIns="182848" bIns="91424"/>
          <a:lstStyle/>
          <a:p>
            <a:pPr algn="ctr"/>
            <a:endParaRPr lang="fr-CA" altLang="en-US"/>
          </a:p>
        </p:txBody>
      </p:sp>
      <p:sp>
        <p:nvSpPr>
          <p:cNvPr id="3" name="Rectangle 2"/>
          <p:cNvSpPr/>
          <p:nvPr/>
        </p:nvSpPr>
        <p:spPr>
          <a:xfrm>
            <a:off x="2200275" y="0"/>
            <a:ext cx="22088475" cy="137160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796" name="Group 6"/>
          <p:cNvGrpSpPr>
            <a:grpSpLocks/>
          </p:cNvGrpSpPr>
          <p:nvPr/>
        </p:nvGrpSpPr>
        <p:grpSpPr bwMode="auto">
          <a:xfrm rot="-5400000">
            <a:off x="-3229768" y="8273256"/>
            <a:ext cx="8655050" cy="1919287"/>
            <a:chOff x="-1148957" y="5750004"/>
            <a:chExt cx="8654261" cy="191956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-1148958" y="7669568"/>
              <a:ext cx="7095478" cy="0"/>
            </a:xfrm>
            <a:prstGeom prst="line">
              <a:avLst/>
            </a:prstGeom>
            <a:ln w="25400">
              <a:solidFill>
                <a:srgbClr val="F39C1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799" name="Rectangle 1"/>
            <p:cNvSpPr>
              <a:spLocks noChangeArrowheads="1"/>
            </p:cNvSpPr>
            <p:nvPr/>
          </p:nvSpPr>
          <p:spPr bwMode="auto">
            <a:xfrm>
              <a:off x="-1146572" y="6862516"/>
              <a:ext cx="8651876" cy="75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4300">
                  <a:solidFill>
                    <a:schemeClr val="bg2"/>
                  </a:solidFill>
                  <a:latin typeface="Adobe Heiti Std R" pitchFamily="34" charset="-128"/>
                  <a:ea typeface="Adobe Heiti Std R" pitchFamily="34" charset="-128"/>
                </a:rPr>
                <a:t>SUPPORT &amp; VALUE PROPOSITION</a:t>
              </a:r>
              <a:endParaRPr lang="id-ID" altLang="en-US" sz="43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3800" name="Rectangle 38"/>
            <p:cNvSpPr>
              <a:spLocks noChangeArrowheads="1"/>
            </p:cNvSpPr>
            <p:nvPr/>
          </p:nvSpPr>
          <p:spPr bwMode="auto">
            <a:xfrm>
              <a:off x="-1146572" y="5750004"/>
              <a:ext cx="66936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6600">
                  <a:solidFill>
                    <a:schemeClr val="bg2"/>
                  </a:solidFill>
                  <a:latin typeface="Adobe Heiti Std R" pitchFamily="34" charset="-128"/>
                  <a:ea typeface="Adobe Heiti Std R" pitchFamily="34" charset="-128"/>
                </a:rPr>
                <a:t>MESC</a:t>
              </a:r>
              <a:endParaRPr lang="id-ID" altLang="en-US" sz="66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  <p:sp>
        <p:nvSpPr>
          <p:cNvPr id="33797" name="Rectangle 23"/>
          <p:cNvSpPr>
            <a:spLocks noChangeArrowheads="1"/>
          </p:cNvSpPr>
          <p:nvPr/>
        </p:nvSpPr>
        <p:spPr bwMode="auto">
          <a:xfrm>
            <a:off x="2693988" y="312738"/>
            <a:ext cx="21651912" cy="1257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Create and disseminate knowledge about World Skills by conducting events and conferences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Create an appealing environment and branding for attracting the best talent towards the AWSTC.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Provide complete hand-holding and all requisite academic and technical support for creation of AWSTC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Developing soft infrastructure such as curriculum and content, organization processes and policies, guidelines on the installation of technology infrastructure for the AWSTC.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Conduct ongoing upskilling programs for developing experts and professionals to be engaged in training at AWSTC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Provide National recognition to AWSTC and award Joint Certificates to candidates on successful completion of such programs.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Provide adequate participation for shortlisted candidates at various competitions (State/Regional/National/International)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Build a strong team of Experts and Professionals who can facilitate training for World Skills and other similar competitions.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Engage the Industry to support/participate in training by facilitating Experts/ Infrastructure and Live Projects.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Offer recognition, promotion and award to the candidates selected during State/Regional/National/International Competitions.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Bear the Travel/Stay cost of candidates selected for representing India at World Skills Competition.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1"/>
          <p:cNvSpPr>
            <a:spLocks noChangeArrowheads="1"/>
          </p:cNvSpPr>
          <p:nvPr/>
        </p:nvSpPr>
        <p:spPr bwMode="auto">
          <a:xfrm>
            <a:off x="0" y="0"/>
            <a:ext cx="24555450" cy="13716000"/>
          </a:xfrm>
          <a:prstGeom prst="rect">
            <a:avLst/>
          </a:prstGeom>
          <a:solidFill>
            <a:srgbClr val="2F2F2F"/>
          </a:solidFill>
          <a:ln w="63500">
            <a:noFill/>
            <a:miter lim="800000"/>
            <a:headEnd/>
            <a:tailEnd/>
          </a:ln>
        </p:spPr>
        <p:txBody>
          <a:bodyPr lIns="182848" tIns="91424" rIns="182848" bIns="91424"/>
          <a:lstStyle/>
          <a:p>
            <a:pPr algn="ctr"/>
            <a:endParaRPr lang="fr-CA" altLang="en-US"/>
          </a:p>
        </p:txBody>
      </p:sp>
      <p:sp>
        <p:nvSpPr>
          <p:cNvPr id="3" name="Rectangle 2"/>
          <p:cNvSpPr/>
          <p:nvPr/>
        </p:nvSpPr>
        <p:spPr>
          <a:xfrm>
            <a:off x="2200275" y="0"/>
            <a:ext cx="22088475" cy="137160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820" name="Group 6"/>
          <p:cNvGrpSpPr>
            <a:grpSpLocks/>
          </p:cNvGrpSpPr>
          <p:nvPr/>
        </p:nvGrpSpPr>
        <p:grpSpPr bwMode="auto">
          <a:xfrm rot="-5400000">
            <a:off x="-3229768" y="8273256"/>
            <a:ext cx="8655050" cy="1919287"/>
            <a:chOff x="-1148957" y="5750004"/>
            <a:chExt cx="8654261" cy="191956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-1148958" y="7669568"/>
              <a:ext cx="7095478" cy="0"/>
            </a:xfrm>
            <a:prstGeom prst="line">
              <a:avLst/>
            </a:prstGeom>
            <a:ln w="25400">
              <a:solidFill>
                <a:srgbClr val="F39C1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823" name="Rectangle 1"/>
            <p:cNvSpPr>
              <a:spLocks noChangeArrowheads="1"/>
            </p:cNvSpPr>
            <p:nvPr/>
          </p:nvSpPr>
          <p:spPr bwMode="auto">
            <a:xfrm>
              <a:off x="-1146572" y="6862516"/>
              <a:ext cx="8651876" cy="75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4300">
                  <a:solidFill>
                    <a:schemeClr val="bg2"/>
                  </a:solidFill>
                  <a:latin typeface="Adobe Heiti Std R" pitchFamily="34" charset="-128"/>
                  <a:ea typeface="Adobe Heiti Std R" pitchFamily="34" charset="-128"/>
                </a:rPr>
                <a:t>SUPPORT &amp; VALUE PROPOSITION</a:t>
              </a:r>
              <a:endParaRPr lang="id-ID" altLang="en-US" sz="43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4824" name="Rectangle 38"/>
            <p:cNvSpPr>
              <a:spLocks noChangeArrowheads="1"/>
            </p:cNvSpPr>
            <p:nvPr/>
          </p:nvSpPr>
          <p:spPr bwMode="auto">
            <a:xfrm>
              <a:off x="-1146572" y="5750004"/>
              <a:ext cx="66936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6600">
                  <a:solidFill>
                    <a:schemeClr val="bg2"/>
                  </a:solidFill>
                  <a:latin typeface="Adobe Heiti Std R" pitchFamily="34" charset="-128"/>
                  <a:ea typeface="Adobe Heiti Std R" pitchFamily="34" charset="-128"/>
                </a:rPr>
                <a:t>AWSTC</a:t>
              </a:r>
              <a:endParaRPr lang="id-ID" altLang="en-US" sz="66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  <p:sp>
        <p:nvSpPr>
          <p:cNvPr id="34821" name="Rectangle 23"/>
          <p:cNvSpPr>
            <a:spLocks noChangeArrowheads="1"/>
          </p:cNvSpPr>
          <p:nvPr/>
        </p:nvSpPr>
        <p:spPr bwMode="auto">
          <a:xfrm>
            <a:off x="2693988" y="227013"/>
            <a:ext cx="21651912" cy="133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Developing the state of the art training center for preparing candidates at AWSTC to compete in World Skills Competition.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Ensure adequate and most updated infrastructure is provided for conducting the training.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Ensure strong Industry engagement and high quality experts and professionals as mentors/trainers.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Prepare the candidates on global set standards under the skills represented by MESC across National and International Competitions.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Aimed at making India win in competitions globally. 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Build a strong team of Experts and Professionals who can facilitate training for World Skills and other similar competitions.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Engage the Industry to support/participate in training by facilitating Experts/ Infrastructure and Live Projects.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Function as a think tank and provide inputs on improvising the programs and curriculum for World Skills Competition.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To ensure highest national/ international standards are adhered to in the setup and operations of AWSTC, it is envisaged to be operated by an academic player with deep domain expertise and experience in M&amp;E sector.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Bearing capital and operational expenses which include setting up of requisite infrastructure, engagement of faculty, maintenance of infrastructure and other expenses towards running of the institution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rPr>
              <a:t>Work closely with MESC &amp; identified industry partner for curriculum development, assessment, program implementation and faculty development.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8"/>
          <p:cNvPicPr>
            <a:picLocks noChangeAspect="1"/>
          </p:cNvPicPr>
          <p:nvPr/>
        </p:nvPicPr>
        <p:blipFill>
          <a:blip r:embed="rId2"/>
          <a:srcRect l="78421" b="3799"/>
          <a:stretch>
            <a:fillRect/>
          </a:stretch>
        </p:blipFill>
        <p:spPr bwMode="auto">
          <a:xfrm>
            <a:off x="0" y="0"/>
            <a:ext cx="24377650" cy="140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407988" y="4530725"/>
            <a:ext cx="10964862" cy="8382000"/>
            <a:chOff x="5202994" y="1065207"/>
            <a:chExt cx="3631583" cy="3142876"/>
          </a:xfrm>
        </p:grpSpPr>
        <p:sp>
          <p:nvSpPr>
            <p:cNvPr id="35854" name="TextBox 4"/>
            <p:cNvSpPr txBox="1">
              <a:spLocks noChangeArrowheads="1"/>
            </p:cNvSpPr>
            <p:nvPr/>
          </p:nvSpPr>
          <p:spPr bwMode="auto">
            <a:xfrm>
              <a:off x="5202994" y="1065207"/>
              <a:ext cx="3052895" cy="24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700">
                  <a:latin typeface="Adobe Heiti Std R" pitchFamily="34" charset="-128"/>
                  <a:ea typeface="Adobe Heiti Std R" pitchFamily="34" charset="-128"/>
                </a:rPr>
                <a:t>REACH US</a:t>
              </a:r>
              <a:endParaRPr lang="id-ID" sz="370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5855" name="TextBox 6"/>
            <p:cNvSpPr txBox="1">
              <a:spLocks noChangeArrowheads="1"/>
            </p:cNvSpPr>
            <p:nvPr/>
          </p:nvSpPr>
          <p:spPr bwMode="auto">
            <a:xfrm>
              <a:off x="5500174" y="1491848"/>
              <a:ext cx="3334403" cy="173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Adobe Heiti Std R" pitchFamily="34" charset="-128"/>
                  <a:ea typeface="Adobe Heiti Std R" pitchFamily="34" charset="-128"/>
                </a:rPr>
                <a:t>SEND YOUR MESSAGE, ADVICE, AND SUGGESTION AT</a:t>
              </a:r>
              <a:endParaRPr lang="id-ID" sz="240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5856" name="TextBox 7"/>
            <p:cNvSpPr txBox="1">
              <a:spLocks noChangeArrowheads="1"/>
            </p:cNvSpPr>
            <p:nvPr/>
          </p:nvSpPr>
          <p:spPr bwMode="auto">
            <a:xfrm>
              <a:off x="5500174" y="1668787"/>
              <a:ext cx="3334403" cy="20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9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</a:rPr>
                <a:t>info@mescindia.org</a:t>
              </a:r>
              <a:endParaRPr lang="id-ID" sz="290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202994" y="2004498"/>
              <a:ext cx="321989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8" name="TextBox 9"/>
            <p:cNvSpPr txBox="1">
              <a:spLocks noChangeArrowheads="1"/>
            </p:cNvSpPr>
            <p:nvPr/>
          </p:nvSpPr>
          <p:spPr bwMode="auto">
            <a:xfrm>
              <a:off x="5500174" y="2086118"/>
              <a:ext cx="2290895" cy="173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Adobe Heiti Std R" pitchFamily="34" charset="-128"/>
                  <a:ea typeface="Adobe Heiti Std R" pitchFamily="34" charset="-128"/>
                </a:rPr>
                <a:t>COME VISIT US AT</a:t>
              </a:r>
              <a:endParaRPr lang="id-ID" sz="240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5859" name="TextBox 10"/>
            <p:cNvSpPr txBox="1">
              <a:spLocks noChangeArrowheads="1"/>
            </p:cNvSpPr>
            <p:nvPr/>
          </p:nvSpPr>
          <p:spPr bwMode="auto">
            <a:xfrm>
              <a:off x="5500174" y="2262504"/>
              <a:ext cx="3334403" cy="70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9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</a:rPr>
                <a:t>Media &amp; Entertainment Skills Council</a:t>
              </a:r>
              <a:endParaRPr lang="id-ID" sz="290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</a:endParaRPr>
            </a:p>
            <a:p>
              <a:r>
                <a:rPr lang="en-US" sz="29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522-24, 5</a:t>
              </a:r>
              <a:r>
                <a:rPr lang="en-US" sz="2900" baseline="300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th</a:t>
              </a:r>
              <a:r>
                <a:rPr lang="en-US" sz="29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 Floor, DLF Tower A</a:t>
              </a:r>
            </a:p>
            <a:p>
              <a:r>
                <a:rPr lang="en-US" sz="29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Jasola, New Delhi - 110025</a:t>
              </a:r>
              <a:endParaRPr lang="en-JM" sz="290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cs typeface="Arial" pitchFamily="34" charset="0"/>
              </a:endParaRPr>
            </a:p>
            <a:p>
              <a:endParaRPr lang="id-ID" sz="290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02994" y="2915814"/>
              <a:ext cx="321989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1" name="TextBox 12"/>
            <p:cNvSpPr txBox="1">
              <a:spLocks noChangeArrowheads="1"/>
            </p:cNvSpPr>
            <p:nvPr/>
          </p:nvSpPr>
          <p:spPr bwMode="auto">
            <a:xfrm>
              <a:off x="5500174" y="3003414"/>
              <a:ext cx="2290895" cy="173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Adobe Heiti Std R" pitchFamily="34" charset="-128"/>
                  <a:ea typeface="Adobe Heiti Std R" pitchFamily="34" charset="-128"/>
                </a:rPr>
                <a:t>GIVE US A CALL AT</a:t>
              </a:r>
              <a:endParaRPr lang="id-ID" sz="240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5862" name="TextBox 13"/>
            <p:cNvSpPr txBox="1">
              <a:spLocks noChangeArrowheads="1"/>
            </p:cNvSpPr>
            <p:nvPr/>
          </p:nvSpPr>
          <p:spPr bwMode="auto">
            <a:xfrm>
              <a:off x="5500174" y="3180273"/>
              <a:ext cx="1705679" cy="20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9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</a:rPr>
                <a:t>+91 99711 20204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202994" y="3513436"/>
              <a:ext cx="321989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4" name="TextBox 30"/>
            <p:cNvSpPr txBox="1">
              <a:spLocks noChangeArrowheads="1"/>
            </p:cNvSpPr>
            <p:nvPr/>
          </p:nvSpPr>
          <p:spPr bwMode="auto">
            <a:xfrm>
              <a:off x="5500174" y="3560038"/>
              <a:ext cx="2290895" cy="173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Adobe Heiti Std R" pitchFamily="34" charset="-128"/>
                  <a:ea typeface="Adobe Heiti Std R" pitchFamily="34" charset="-128"/>
                </a:rPr>
                <a:t>FOLLOW AND LIKE US</a:t>
              </a:r>
              <a:endParaRPr lang="id-ID" sz="240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5865" name="TextBox 31"/>
            <p:cNvSpPr txBox="1">
              <a:spLocks noChangeArrowheads="1"/>
            </p:cNvSpPr>
            <p:nvPr/>
          </p:nvSpPr>
          <p:spPr bwMode="auto">
            <a:xfrm>
              <a:off x="5512363" y="3753153"/>
              <a:ext cx="1827599" cy="20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9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</a:rPr>
                <a:t>@mescindia</a:t>
              </a:r>
            </a:p>
          </p:txBody>
        </p:sp>
        <p:sp>
          <p:nvSpPr>
            <p:cNvPr id="35866" name="Freeform 27"/>
            <p:cNvSpPr>
              <a:spLocks noEditPoints="1"/>
            </p:cNvSpPr>
            <p:nvPr/>
          </p:nvSpPr>
          <p:spPr bwMode="auto">
            <a:xfrm>
              <a:off x="5237651" y="1710155"/>
              <a:ext cx="213360" cy="127644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795 h 137"/>
                <a:gd name="T4" fmla="*/ 0 w 229"/>
                <a:gd name="T5" fmla="*/ 124849 h 137"/>
                <a:gd name="T6" fmla="*/ 0 w 229"/>
                <a:gd name="T7" fmla="*/ 127644 h 137"/>
                <a:gd name="T8" fmla="*/ 213360 w 229"/>
                <a:gd name="T9" fmla="*/ 127644 h 137"/>
                <a:gd name="T10" fmla="*/ 213360 w 229"/>
                <a:gd name="T11" fmla="*/ 124849 h 137"/>
                <a:gd name="T12" fmla="*/ 213360 w 229"/>
                <a:gd name="T13" fmla="*/ 2795 h 137"/>
                <a:gd name="T14" fmla="*/ 213360 w 229"/>
                <a:gd name="T15" fmla="*/ 0 h 137"/>
                <a:gd name="T16" fmla="*/ 0 w 229"/>
                <a:gd name="T17" fmla="*/ 0 h 137"/>
                <a:gd name="T18" fmla="*/ 194726 w 229"/>
                <a:gd name="T19" fmla="*/ 112737 h 137"/>
                <a:gd name="T20" fmla="*/ 142551 w 229"/>
                <a:gd name="T21" fmla="*/ 64288 h 137"/>
                <a:gd name="T22" fmla="*/ 194726 w 229"/>
                <a:gd name="T23" fmla="*/ 14907 h 137"/>
                <a:gd name="T24" fmla="*/ 194726 w 229"/>
                <a:gd name="T25" fmla="*/ 112737 h 137"/>
                <a:gd name="T26" fmla="*/ 14907 w 229"/>
                <a:gd name="T27" fmla="*/ 14907 h 137"/>
                <a:gd name="T28" fmla="*/ 67083 w 229"/>
                <a:gd name="T29" fmla="*/ 64288 h 137"/>
                <a:gd name="T30" fmla="*/ 14907 w 229"/>
                <a:gd name="T31" fmla="*/ 112737 h 137"/>
                <a:gd name="T32" fmla="*/ 14907 w 229"/>
                <a:gd name="T33" fmla="*/ 14907 h 137"/>
                <a:gd name="T34" fmla="*/ 39132 w 229"/>
                <a:gd name="T35" fmla="*/ 112737 h 137"/>
                <a:gd name="T36" fmla="*/ 81990 w 229"/>
                <a:gd name="T37" fmla="*/ 72673 h 137"/>
                <a:gd name="T38" fmla="*/ 109009 w 229"/>
                <a:gd name="T39" fmla="*/ 100624 h 137"/>
                <a:gd name="T40" fmla="*/ 134165 w 229"/>
                <a:gd name="T41" fmla="*/ 72673 h 137"/>
                <a:gd name="T42" fmla="*/ 177024 w 229"/>
                <a:gd name="T43" fmla="*/ 112737 h 137"/>
                <a:gd name="T44" fmla="*/ 39132 w 229"/>
                <a:gd name="T45" fmla="*/ 112737 h 137"/>
                <a:gd name="T46" fmla="*/ 124848 w 229"/>
                <a:gd name="T47" fmla="*/ 64288 h 137"/>
                <a:gd name="T48" fmla="*/ 109009 w 229"/>
                <a:gd name="T49" fmla="*/ 79195 h 137"/>
                <a:gd name="T50" fmla="*/ 94102 w 229"/>
                <a:gd name="T51" fmla="*/ 64288 h 137"/>
                <a:gd name="T52" fmla="*/ 81990 w 229"/>
                <a:gd name="T53" fmla="*/ 54971 h 137"/>
                <a:gd name="T54" fmla="*/ 39132 w 229"/>
                <a:gd name="T55" fmla="*/ 14907 h 137"/>
                <a:gd name="T56" fmla="*/ 177024 w 229"/>
                <a:gd name="T57" fmla="*/ 14907 h 137"/>
                <a:gd name="T58" fmla="*/ 134165 w 229"/>
                <a:gd name="T59" fmla="*/ 54971 h 137"/>
                <a:gd name="T60" fmla="*/ 124848 w 229"/>
                <a:gd name="T61" fmla="*/ 64288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5330233" y="3093791"/>
              <a:ext cx="115146" cy="231549"/>
            </a:xfrm>
            <a:custGeom>
              <a:avLst/>
              <a:gdLst>
                <a:gd name="T0" fmla="*/ 55 w 63"/>
                <a:gd name="T1" fmla="*/ 0 h 127"/>
                <a:gd name="T2" fmla="*/ 8 w 63"/>
                <a:gd name="T3" fmla="*/ 0 h 127"/>
                <a:gd name="T4" fmla="*/ 0 w 63"/>
                <a:gd name="T5" fmla="*/ 8 h 127"/>
                <a:gd name="T6" fmla="*/ 0 w 63"/>
                <a:gd name="T7" fmla="*/ 119 h 127"/>
                <a:gd name="T8" fmla="*/ 8 w 63"/>
                <a:gd name="T9" fmla="*/ 127 h 127"/>
                <a:gd name="T10" fmla="*/ 55 w 63"/>
                <a:gd name="T11" fmla="*/ 127 h 127"/>
                <a:gd name="T12" fmla="*/ 63 w 63"/>
                <a:gd name="T13" fmla="*/ 119 h 127"/>
                <a:gd name="T14" fmla="*/ 63 w 63"/>
                <a:gd name="T15" fmla="*/ 8 h 127"/>
                <a:gd name="T16" fmla="*/ 55 w 63"/>
                <a:gd name="T17" fmla="*/ 0 h 127"/>
                <a:gd name="T18" fmla="*/ 26 w 63"/>
                <a:gd name="T19" fmla="*/ 7 h 127"/>
                <a:gd name="T20" fmla="*/ 37 w 63"/>
                <a:gd name="T21" fmla="*/ 7 h 127"/>
                <a:gd name="T22" fmla="*/ 39 w 63"/>
                <a:gd name="T23" fmla="*/ 9 h 127"/>
                <a:gd name="T24" fmla="*/ 37 w 63"/>
                <a:gd name="T25" fmla="*/ 11 h 127"/>
                <a:gd name="T26" fmla="*/ 26 w 63"/>
                <a:gd name="T27" fmla="*/ 11 h 127"/>
                <a:gd name="T28" fmla="*/ 23 w 63"/>
                <a:gd name="T29" fmla="*/ 9 h 127"/>
                <a:gd name="T30" fmla="*/ 26 w 63"/>
                <a:gd name="T31" fmla="*/ 7 h 127"/>
                <a:gd name="T32" fmla="*/ 31 w 63"/>
                <a:gd name="T33" fmla="*/ 123 h 127"/>
                <a:gd name="T34" fmla="*/ 27 w 63"/>
                <a:gd name="T35" fmla="*/ 119 h 127"/>
                <a:gd name="T36" fmla="*/ 31 w 63"/>
                <a:gd name="T37" fmla="*/ 115 h 127"/>
                <a:gd name="T38" fmla="*/ 35 w 63"/>
                <a:gd name="T39" fmla="*/ 119 h 127"/>
                <a:gd name="T40" fmla="*/ 31 w 63"/>
                <a:gd name="T41" fmla="*/ 123 h 127"/>
                <a:gd name="T42" fmla="*/ 56 w 63"/>
                <a:gd name="T43" fmla="*/ 110 h 127"/>
                <a:gd name="T44" fmla="*/ 7 w 63"/>
                <a:gd name="T45" fmla="*/ 110 h 127"/>
                <a:gd name="T46" fmla="*/ 7 w 63"/>
                <a:gd name="T47" fmla="*/ 18 h 127"/>
                <a:gd name="T48" fmla="*/ 56 w 63"/>
                <a:gd name="T49" fmla="*/ 18 h 127"/>
                <a:gd name="T50" fmla="*/ 56 w 63"/>
                <a:gd name="T51" fmla="*/ 1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127">
                  <a:moveTo>
                    <a:pt x="5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3" y="127"/>
                    <a:pt x="8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60" y="127"/>
                    <a:pt x="63" y="124"/>
                    <a:pt x="63" y="11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0"/>
                    <a:pt x="55" y="0"/>
                  </a:cubicBezTo>
                  <a:close/>
                  <a:moveTo>
                    <a:pt x="2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10"/>
                    <a:pt x="38" y="11"/>
                    <a:pt x="3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3" y="10"/>
                    <a:pt x="23" y="9"/>
                  </a:cubicBezTo>
                  <a:cubicBezTo>
                    <a:pt x="23" y="8"/>
                    <a:pt x="25" y="7"/>
                    <a:pt x="26" y="7"/>
                  </a:cubicBezTo>
                  <a:close/>
                  <a:moveTo>
                    <a:pt x="31" y="123"/>
                  </a:moveTo>
                  <a:cubicBezTo>
                    <a:pt x="29" y="123"/>
                    <a:pt x="27" y="121"/>
                    <a:pt x="27" y="119"/>
                  </a:cubicBezTo>
                  <a:cubicBezTo>
                    <a:pt x="27" y="116"/>
                    <a:pt x="29" y="115"/>
                    <a:pt x="31" y="115"/>
                  </a:cubicBezTo>
                  <a:cubicBezTo>
                    <a:pt x="34" y="115"/>
                    <a:pt x="35" y="116"/>
                    <a:pt x="35" y="119"/>
                  </a:cubicBezTo>
                  <a:cubicBezTo>
                    <a:pt x="35" y="121"/>
                    <a:pt x="34" y="123"/>
                    <a:pt x="31" y="123"/>
                  </a:cubicBezTo>
                  <a:close/>
                  <a:moveTo>
                    <a:pt x="56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6" y="18"/>
                    <a:pt x="56" y="18"/>
                    <a:pt x="56" y="18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3200">
                <a:solidFill>
                  <a:schemeClr val="tx2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275310" y="2266021"/>
              <a:ext cx="160459" cy="212573"/>
              <a:chOff x="-125103" y="198458"/>
              <a:chExt cx="371475" cy="492125"/>
            </a:xfrm>
            <a:solidFill>
              <a:schemeClr val="accent2"/>
            </a:solidFill>
          </p:grpSpPr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-33028" y="336977"/>
                <a:ext cx="185738" cy="184150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24 w 48"/>
                  <a:gd name="T9" fmla="*/ 48 h 48"/>
                  <a:gd name="T10" fmla="*/ 24 w 48"/>
                  <a:gd name="T11" fmla="*/ 4 h 48"/>
                  <a:gd name="T12" fmla="*/ 44 w 48"/>
                  <a:gd name="T13" fmla="*/ 24 h 48"/>
                  <a:gd name="T14" fmla="*/ 24 w 48"/>
                  <a:gd name="T15" fmla="*/ 44 h 48"/>
                  <a:gd name="T16" fmla="*/ 4 w 48"/>
                  <a:gd name="T17" fmla="*/ 24 h 48"/>
                  <a:gd name="T18" fmla="*/ 24 w 48"/>
                  <a:gd name="T1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"/>
                    </a:moveTo>
                    <a:cubicBezTo>
                      <a:pt x="35" y="4"/>
                      <a:pt x="44" y="13"/>
                      <a:pt x="44" y="24"/>
                    </a:cubicBezTo>
                    <a:cubicBezTo>
                      <a:pt x="44" y="35"/>
                      <a:pt x="35" y="44"/>
                      <a:pt x="24" y="44"/>
                    </a:cubicBezTo>
                    <a:cubicBezTo>
                      <a:pt x="13" y="44"/>
                      <a:pt x="4" y="3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3200"/>
              </a:p>
            </p:txBody>
          </p:sp>
          <p:sp>
            <p:nvSpPr>
              <p:cNvPr id="19" name="Freeform 24"/>
              <p:cNvSpPr>
                <a:spLocks noEditPoints="1"/>
              </p:cNvSpPr>
              <p:nvPr/>
            </p:nvSpPr>
            <p:spPr bwMode="auto">
              <a:xfrm>
                <a:off x="-125103" y="198458"/>
                <a:ext cx="371475" cy="492125"/>
              </a:xfrm>
              <a:custGeom>
                <a:avLst/>
                <a:gdLst>
                  <a:gd name="T0" fmla="*/ 48 w 96"/>
                  <a:gd name="T1" fmla="*/ 0 h 128"/>
                  <a:gd name="T2" fmla="*/ 0 w 96"/>
                  <a:gd name="T3" fmla="*/ 48 h 128"/>
                  <a:gd name="T4" fmla="*/ 41 w 96"/>
                  <a:gd name="T5" fmla="*/ 125 h 128"/>
                  <a:gd name="T6" fmla="*/ 48 w 96"/>
                  <a:gd name="T7" fmla="*/ 128 h 128"/>
                  <a:gd name="T8" fmla="*/ 48 w 96"/>
                  <a:gd name="T9" fmla="*/ 128 h 128"/>
                  <a:gd name="T10" fmla="*/ 54 w 96"/>
                  <a:gd name="T11" fmla="*/ 125 h 128"/>
                  <a:gd name="T12" fmla="*/ 96 w 96"/>
                  <a:gd name="T13" fmla="*/ 48 h 128"/>
                  <a:gd name="T14" fmla="*/ 48 w 96"/>
                  <a:gd name="T15" fmla="*/ 0 h 128"/>
                  <a:gd name="T16" fmla="*/ 48 w 96"/>
                  <a:gd name="T17" fmla="*/ 120 h 128"/>
                  <a:gd name="T18" fmla="*/ 48 w 96"/>
                  <a:gd name="T19" fmla="*/ 120 h 128"/>
                  <a:gd name="T20" fmla="*/ 47 w 96"/>
                  <a:gd name="T21" fmla="*/ 119 h 128"/>
                  <a:gd name="T22" fmla="*/ 8 w 96"/>
                  <a:gd name="T23" fmla="*/ 48 h 128"/>
                  <a:gd name="T24" fmla="*/ 48 w 96"/>
                  <a:gd name="T25" fmla="*/ 8 h 128"/>
                  <a:gd name="T26" fmla="*/ 88 w 96"/>
                  <a:gd name="T27" fmla="*/ 48 h 128"/>
                  <a:gd name="T28" fmla="*/ 48 w 96"/>
                  <a:gd name="T29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" h="128">
                    <a:moveTo>
                      <a:pt x="48" y="0"/>
                    </a:moveTo>
                    <a:cubicBezTo>
                      <a:pt x="22" y="0"/>
                      <a:pt x="0" y="21"/>
                      <a:pt x="0" y="48"/>
                    </a:cubicBezTo>
                    <a:cubicBezTo>
                      <a:pt x="0" y="76"/>
                      <a:pt x="24" y="105"/>
                      <a:pt x="41" y="125"/>
                    </a:cubicBezTo>
                    <a:cubicBezTo>
                      <a:pt x="42" y="125"/>
                      <a:pt x="44" y="128"/>
                      <a:pt x="4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4" y="125"/>
                      <a:pt x="54" y="125"/>
                    </a:cubicBezTo>
                    <a:cubicBezTo>
                      <a:pt x="72" y="105"/>
                      <a:pt x="96" y="76"/>
                      <a:pt x="96" y="48"/>
                    </a:cubicBezTo>
                    <a:cubicBezTo>
                      <a:pt x="96" y="21"/>
                      <a:pt x="74" y="0"/>
                      <a:pt x="48" y="0"/>
                    </a:cubicBezTo>
                    <a:close/>
                    <a:moveTo>
                      <a:pt x="48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0"/>
                      <a:pt x="48" y="120"/>
                      <a:pt x="47" y="119"/>
                    </a:cubicBezTo>
                    <a:cubicBezTo>
                      <a:pt x="33" y="103"/>
                      <a:pt x="8" y="74"/>
                      <a:pt x="8" y="48"/>
                    </a:cubicBezTo>
                    <a:cubicBezTo>
                      <a:pt x="8" y="26"/>
                      <a:pt x="26" y="8"/>
                      <a:pt x="48" y="8"/>
                    </a:cubicBezTo>
                    <a:cubicBezTo>
                      <a:pt x="70" y="8"/>
                      <a:pt x="88" y="26"/>
                      <a:pt x="88" y="48"/>
                    </a:cubicBezTo>
                    <a:cubicBezTo>
                      <a:pt x="88" y="74"/>
                      <a:pt x="63" y="103"/>
                      <a:pt x="48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3200"/>
              </a:p>
            </p:txBody>
          </p:sp>
        </p:grpSp>
        <p:sp>
          <p:nvSpPr>
            <p:cNvPr id="35869" name="TextBox 19"/>
            <p:cNvSpPr txBox="1">
              <a:spLocks noChangeArrowheads="1"/>
            </p:cNvSpPr>
            <p:nvPr/>
          </p:nvSpPr>
          <p:spPr bwMode="auto">
            <a:xfrm>
              <a:off x="5512363" y="4017646"/>
              <a:ext cx="1827599" cy="19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7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</a:rPr>
                <a:t>/mescindia.org</a:t>
              </a:r>
            </a:p>
          </p:txBody>
        </p:sp>
        <p:sp>
          <p:nvSpPr>
            <p:cNvPr id="35870" name="Freeform 20"/>
            <p:cNvSpPr>
              <a:spLocks noEditPoints="1"/>
            </p:cNvSpPr>
            <p:nvPr/>
          </p:nvSpPr>
          <p:spPr bwMode="auto">
            <a:xfrm>
              <a:off x="5319246" y="4025273"/>
              <a:ext cx="166662" cy="166662"/>
            </a:xfrm>
            <a:custGeom>
              <a:avLst/>
              <a:gdLst>
                <a:gd name="T0" fmla="*/ 83754 w 197"/>
                <a:gd name="T1" fmla="*/ 0 h 197"/>
                <a:gd name="T2" fmla="*/ 0 w 197"/>
                <a:gd name="T3" fmla="*/ 82908 h 197"/>
                <a:gd name="T4" fmla="*/ 83754 w 197"/>
                <a:gd name="T5" fmla="*/ 166662 h 197"/>
                <a:gd name="T6" fmla="*/ 166662 w 197"/>
                <a:gd name="T7" fmla="*/ 82908 h 197"/>
                <a:gd name="T8" fmla="*/ 83754 w 197"/>
                <a:gd name="T9" fmla="*/ 0 h 197"/>
                <a:gd name="T10" fmla="*/ 105750 w 197"/>
                <a:gd name="T11" fmla="*/ 82908 h 197"/>
                <a:gd name="T12" fmla="*/ 91368 w 197"/>
                <a:gd name="T13" fmla="*/ 82908 h 197"/>
                <a:gd name="T14" fmla="*/ 91368 w 197"/>
                <a:gd name="T15" fmla="*/ 134514 h 197"/>
                <a:gd name="T16" fmla="*/ 69372 w 197"/>
                <a:gd name="T17" fmla="*/ 134514 h 197"/>
                <a:gd name="T18" fmla="*/ 69372 w 197"/>
                <a:gd name="T19" fmla="*/ 82908 h 197"/>
                <a:gd name="T20" fmla="*/ 59220 w 197"/>
                <a:gd name="T21" fmla="*/ 82908 h 197"/>
                <a:gd name="T22" fmla="*/ 59220 w 197"/>
                <a:gd name="T23" fmla="*/ 65142 h 197"/>
                <a:gd name="T24" fmla="*/ 69372 w 197"/>
                <a:gd name="T25" fmla="*/ 65142 h 197"/>
                <a:gd name="T26" fmla="*/ 69372 w 197"/>
                <a:gd name="T27" fmla="*/ 53298 h 197"/>
                <a:gd name="T28" fmla="*/ 91368 w 197"/>
                <a:gd name="T29" fmla="*/ 31302 h 197"/>
                <a:gd name="T30" fmla="*/ 107442 w 197"/>
                <a:gd name="T31" fmla="*/ 31302 h 197"/>
                <a:gd name="T32" fmla="*/ 107442 w 197"/>
                <a:gd name="T33" fmla="*/ 49068 h 197"/>
                <a:gd name="T34" fmla="*/ 95598 w 197"/>
                <a:gd name="T35" fmla="*/ 49068 h 197"/>
                <a:gd name="T36" fmla="*/ 91368 w 197"/>
                <a:gd name="T37" fmla="*/ 54144 h 197"/>
                <a:gd name="T38" fmla="*/ 91368 w 197"/>
                <a:gd name="T39" fmla="*/ 65142 h 197"/>
                <a:gd name="T40" fmla="*/ 107442 w 197"/>
                <a:gd name="T41" fmla="*/ 65142 h 197"/>
                <a:gd name="T42" fmla="*/ 105750 w 197"/>
                <a:gd name="T43" fmla="*/ 82908 h 1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7" h="197">
                  <a:moveTo>
                    <a:pt x="99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8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125" y="98"/>
                  </a:moveTo>
                  <a:cubicBezTo>
                    <a:pt x="108" y="98"/>
                    <a:pt x="108" y="98"/>
                    <a:pt x="108" y="98"/>
                  </a:cubicBezTo>
                  <a:cubicBezTo>
                    <a:pt x="108" y="125"/>
                    <a:pt x="108" y="159"/>
                    <a:pt x="108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2" y="159"/>
                    <a:pt x="82" y="126"/>
                    <a:pt x="82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53"/>
                    <a:pt x="87" y="37"/>
                    <a:pt x="108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15" y="58"/>
                    <a:pt x="113" y="58"/>
                  </a:cubicBezTo>
                  <a:cubicBezTo>
                    <a:pt x="111" y="58"/>
                    <a:pt x="108" y="59"/>
                    <a:pt x="108" y="64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27" y="77"/>
                    <a:pt x="127" y="77"/>
                    <a:pt x="127" y="77"/>
                  </a:cubicBezTo>
                  <a:lnTo>
                    <a:pt x="125" y="98"/>
                  </a:lnTo>
                  <a:close/>
                </a:path>
              </a:pathLst>
            </a:custGeom>
            <a:solidFill>
              <a:srgbClr val="3B59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5871" name="Freeform 21"/>
            <p:cNvSpPr>
              <a:spLocks noEditPoints="1"/>
            </p:cNvSpPr>
            <p:nvPr/>
          </p:nvSpPr>
          <p:spPr bwMode="auto">
            <a:xfrm>
              <a:off x="5309781" y="3771500"/>
              <a:ext cx="166662" cy="166662"/>
            </a:xfrm>
            <a:custGeom>
              <a:avLst/>
              <a:gdLst>
                <a:gd name="T0" fmla="*/ 83754 w 197"/>
                <a:gd name="T1" fmla="*/ 0 h 197"/>
                <a:gd name="T2" fmla="*/ 0 w 197"/>
                <a:gd name="T3" fmla="*/ 82908 h 197"/>
                <a:gd name="T4" fmla="*/ 83754 w 197"/>
                <a:gd name="T5" fmla="*/ 166662 h 197"/>
                <a:gd name="T6" fmla="*/ 166662 w 197"/>
                <a:gd name="T7" fmla="*/ 82908 h 197"/>
                <a:gd name="T8" fmla="*/ 83754 w 197"/>
                <a:gd name="T9" fmla="*/ 0 h 197"/>
                <a:gd name="T10" fmla="*/ 125208 w 197"/>
                <a:gd name="T11" fmla="*/ 66834 h 197"/>
                <a:gd name="T12" fmla="*/ 125208 w 197"/>
                <a:gd name="T13" fmla="*/ 69372 h 197"/>
                <a:gd name="T14" fmla="*/ 65988 w 197"/>
                <a:gd name="T15" fmla="*/ 128592 h 197"/>
                <a:gd name="T16" fmla="*/ 33840 w 197"/>
                <a:gd name="T17" fmla="*/ 119286 h 197"/>
                <a:gd name="T18" fmla="*/ 38916 w 197"/>
                <a:gd name="T19" fmla="*/ 120132 h 197"/>
                <a:gd name="T20" fmla="*/ 65142 w 197"/>
                <a:gd name="T21" fmla="*/ 110826 h 197"/>
                <a:gd name="T22" fmla="*/ 44838 w 197"/>
                <a:gd name="T23" fmla="*/ 96444 h 197"/>
                <a:gd name="T24" fmla="*/ 49068 w 197"/>
                <a:gd name="T25" fmla="*/ 96444 h 197"/>
                <a:gd name="T26" fmla="*/ 54990 w 197"/>
                <a:gd name="T27" fmla="*/ 95598 h 197"/>
                <a:gd name="T28" fmla="*/ 38070 w 197"/>
                <a:gd name="T29" fmla="*/ 75294 h 197"/>
                <a:gd name="T30" fmla="*/ 38070 w 197"/>
                <a:gd name="T31" fmla="*/ 75294 h 197"/>
                <a:gd name="T32" fmla="*/ 47376 w 197"/>
                <a:gd name="T33" fmla="*/ 77832 h 197"/>
                <a:gd name="T34" fmla="*/ 38070 w 197"/>
                <a:gd name="T35" fmla="*/ 60066 h 197"/>
                <a:gd name="T36" fmla="*/ 40608 w 197"/>
                <a:gd name="T37" fmla="*/ 49914 h 197"/>
                <a:gd name="T38" fmla="*/ 83754 w 197"/>
                <a:gd name="T39" fmla="*/ 71910 h 197"/>
                <a:gd name="T40" fmla="*/ 83754 w 197"/>
                <a:gd name="T41" fmla="*/ 66834 h 197"/>
                <a:gd name="T42" fmla="*/ 104904 w 197"/>
                <a:gd name="T43" fmla="*/ 45684 h 197"/>
                <a:gd name="T44" fmla="*/ 120132 w 197"/>
                <a:gd name="T45" fmla="*/ 52452 h 197"/>
                <a:gd name="T46" fmla="*/ 132822 w 197"/>
                <a:gd name="T47" fmla="*/ 47376 h 197"/>
                <a:gd name="T48" fmla="*/ 124362 w 197"/>
                <a:gd name="T49" fmla="*/ 59220 h 197"/>
                <a:gd name="T50" fmla="*/ 136206 w 197"/>
                <a:gd name="T51" fmla="*/ 55836 h 197"/>
                <a:gd name="T52" fmla="*/ 125208 w 197"/>
                <a:gd name="T53" fmla="*/ 66834 h 1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7" h="197">
                  <a:moveTo>
                    <a:pt x="99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8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148" y="79"/>
                  </a:moveTo>
                  <a:cubicBezTo>
                    <a:pt x="148" y="80"/>
                    <a:pt x="148" y="81"/>
                    <a:pt x="148" y="82"/>
                  </a:cubicBezTo>
                  <a:cubicBezTo>
                    <a:pt x="148" y="115"/>
                    <a:pt x="124" y="152"/>
                    <a:pt x="78" y="152"/>
                  </a:cubicBezTo>
                  <a:cubicBezTo>
                    <a:pt x="64" y="152"/>
                    <a:pt x="51" y="148"/>
                    <a:pt x="40" y="141"/>
                  </a:cubicBezTo>
                  <a:cubicBezTo>
                    <a:pt x="42" y="141"/>
                    <a:pt x="44" y="142"/>
                    <a:pt x="46" y="142"/>
                  </a:cubicBezTo>
                  <a:cubicBezTo>
                    <a:pt x="57" y="142"/>
                    <a:pt x="68" y="138"/>
                    <a:pt x="77" y="131"/>
                  </a:cubicBezTo>
                  <a:cubicBezTo>
                    <a:pt x="66" y="131"/>
                    <a:pt x="57" y="124"/>
                    <a:pt x="53" y="114"/>
                  </a:cubicBezTo>
                  <a:cubicBezTo>
                    <a:pt x="55" y="114"/>
                    <a:pt x="56" y="114"/>
                    <a:pt x="58" y="114"/>
                  </a:cubicBezTo>
                  <a:cubicBezTo>
                    <a:pt x="60" y="114"/>
                    <a:pt x="62" y="114"/>
                    <a:pt x="65" y="113"/>
                  </a:cubicBezTo>
                  <a:cubicBezTo>
                    <a:pt x="53" y="111"/>
                    <a:pt x="45" y="101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8" y="91"/>
                    <a:pt x="52" y="92"/>
                    <a:pt x="56" y="92"/>
                  </a:cubicBezTo>
                  <a:cubicBezTo>
                    <a:pt x="49" y="87"/>
                    <a:pt x="45" y="80"/>
                    <a:pt x="45" y="71"/>
                  </a:cubicBezTo>
                  <a:cubicBezTo>
                    <a:pt x="45" y="67"/>
                    <a:pt x="46" y="62"/>
                    <a:pt x="48" y="59"/>
                  </a:cubicBezTo>
                  <a:cubicBezTo>
                    <a:pt x="60" y="74"/>
                    <a:pt x="79" y="84"/>
                    <a:pt x="99" y="85"/>
                  </a:cubicBezTo>
                  <a:cubicBezTo>
                    <a:pt x="99" y="83"/>
                    <a:pt x="99" y="81"/>
                    <a:pt x="99" y="79"/>
                  </a:cubicBezTo>
                  <a:cubicBezTo>
                    <a:pt x="99" y="65"/>
                    <a:pt x="110" y="54"/>
                    <a:pt x="124" y="54"/>
                  </a:cubicBezTo>
                  <a:cubicBezTo>
                    <a:pt x="131" y="54"/>
                    <a:pt x="137" y="57"/>
                    <a:pt x="142" y="62"/>
                  </a:cubicBezTo>
                  <a:cubicBezTo>
                    <a:pt x="147" y="61"/>
                    <a:pt x="153" y="59"/>
                    <a:pt x="157" y="56"/>
                  </a:cubicBezTo>
                  <a:cubicBezTo>
                    <a:pt x="156" y="62"/>
                    <a:pt x="152" y="67"/>
                    <a:pt x="147" y="70"/>
                  </a:cubicBezTo>
                  <a:cubicBezTo>
                    <a:pt x="152" y="69"/>
                    <a:pt x="156" y="68"/>
                    <a:pt x="161" y="66"/>
                  </a:cubicBezTo>
                  <a:cubicBezTo>
                    <a:pt x="157" y="71"/>
                    <a:pt x="153" y="75"/>
                    <a:pt x="148" y="79"/>
                  </a:cubicBezTo>
                  <a:close/>
                </a:path>
              </a:pathLst>
            </a:custGeom>
            <a:solidFill>
              <a:srgbClr val="00A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5844" name="Picture 64"/>
          <p:cNvPicPr>
            <a:picLocks noChangeAspect="1"/>
          </p:cNvPicPr>
          <p:nvPr/>
        </p:nvPicPr>
        <p:blipFill>
          <a:blip r:embed="rId3"/>
          <a:srcRect b="11157"/>
          <a:stretch>
            <a:fillRect/>
          </a:stretch>
        </p:blipFill>
        <p:spPr bwMode="auto">
          <a:xfrm>
            <a:off x="14212888" y="4854575"/>
            <a:ext cx="90646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5" name="Group 14"/>
          <p:cNvGrpSpPr>
            <a:grpSpLocks/>
          </p:cNvGrpSpPr>
          <p:nvPr/>
        </p:nvGrpSpPr>
        <p:grpSpPr bwMode="auto">
          <a:xfrm>
            <a:off x="15589250" y="11583988"/>
            <a:ext cx="6311900" cy="722312"/>
            <a:chOff x="6790802" y="2085859"/>
            <a:chExt cx="2367945" cy="270949"/>
          </a:xfrm>
        </p:grpSpPr>
        <p:sp>
          <p:nvSpPr>
            <p:cNvPr id="35846" name="Rectangle 73"/>
            <p:cNvSpPr>
              <a:spLocks noChangeArrowheads="1"/>
            </p:cNvSpPr>
            <p:nvPr/>
          </p:nvSpPr>
          <p:spPr bwMode="auto">
            <a:xfrm>
              <a:off x="6790802" y="2085859"/>
              <a:ext cx="2207548" cy="24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700">
                  <a:solidFill>
                    <a:srgbClr val="FFC000"/>
                  </a:solidFill>
                  <a:latin typeface="Adobe Heiti Std R" pitchFamily="34" charset="-128"/>
                  <a:ea typeface="Adobe Heiti Std R" pitchFamily="34" charset="-128"/>
                </a:rPr>
                <a:t>www.mescindia.org</a:t>
              </a:r>
              <a:endParaRPr lang="id-ID" sz="430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  <p:grpSp>
          <p:nvGrpSpPr>
            <p:cNvPr id="35847" name="Group 27"/>
            <p:cNvGrpSpPr>
              <a:grpSpLocks/>
            </p:cNvGrpSpPr>
            <p:nvPr/>
          </p:nvGrpSpPr>
          <p:grpSpPr bwMode="auto">
            <a:xfrm>
              <a:off x="8837952" y="2122685"/>
              <a:ext cx="320795" cy="234123"/>
              <a:chOff x="5059583" y="963612"/>
              <a:chExt cx="320795" cy="234123"/>
            </a:xfrm>
          </p:grpSpPr>
          <p:grpSp>
            <p:nvGrpSpPr>
              <p:cNvPr id="35848" name="Group 28"/>
              <p:cNvGrpSpPr>
                <a:grpSpLocks/>
              </p:cNvGrpSpPr>
              <p:nvPr/>
            </p:nvGrpSpPr>
            <p:grpSpPr bwMode="auto">
              <a:xfrm>
                <a:off x="5185918" y="963612"/>
                <a:ext cx="194460" cy="234123"/>
                <a:chOff x="5444979" y="1554005"/>
                <a:chExt cx="194460" cy="234123"/>
              </a:xfrm>
            </p:grpSpPr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>
                  <a:off x="5444691" y="1554100"/>
                  <a:ext cx="194748" cy="15601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id-ID" sz="2700"/>
                </a:p>
              </p:txBody>
            </p:sp>
            <p:sp>
              <p:nvSpPr>
                <p:cNvPr id="35853" name="Freeform 6"/>
                <p:cNvSpPr>
                  <a:spLocks/>
                </p:cNvSpPr>
                <p:nvPr/>
              </p:nvSpPr>
              <p:spPr bwMode="auto">
                <a:xfrm>
                  <a:off x="5444979" y="1632229"/>
                  <a:ext cx="194460" cy="155899"/>
                </a:xfrm>
                <a:custGeom>
                  <a:avLst/>
                  <a:gdLst>
                    <a:gd name="T0" fmla="*/ 0 w 353"/>
                    <a:gd name="T1" fmla="*/ 155899 h 283"/>
                    <a:gd name="T2" fmla="*/ 155348 w 353"/>
                    <a:gd name="T3" fmla="*/ 0 h 283"/>
                    <a:gd name="T4" fmla="*/ 194460 w 353"/>
                    <a:gd name="T5" fmla="*/ 39112 h 283"/>
                    <a:gd name="T6" fmla="*/ 77674 w 353"/>
                    <a:gd name="T7" fmla="*/ 155899 h 283"/>
                    <a:gd name="T8" fmla="*/ 0 w 353"/>
                    <a:gd name="T9" fmla="*/ 155899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endParaRPr lang="en-IN"/>
                </a:p>
              </p:txBody>
            </p:sp>
          </p:grpSp>
          <p:grpSp>
            <p:nvGrpSpPr>
              <p:cNvPr id="35849" name="Group 29"/>
              <p:cNvGrpSpPr>
                <a:grpSpLocks/>
              </p:cNvGrpSpPr>
              <p:nvPr/>
            </p:nvGrpSpPr>
            <p:grpSpPr bwMode="auto">
              <a:xfrm>
                <a:off x="5059583" y="963612"/>
                <a:ext cx="194460" cy="234123"/>
                <a:chOff x="5444979" y="1554005"/>
                <a:chExt cx="194460" cy="234123"/>
              </a:xfrm>
            </p:grpSpPr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>
                  <a:off x="5444767" y="1554100"/>
                  <a:ext cx="194748" cy="15601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id-ID" sz="2700"/>
                </a:p>
              </p:txBody>
            </p:sp>
            <p:sp>
              <p:nvSpPr>
                <p:cNvPr id="35851" name="Freeform 6"/>
                <p:cNvSpPr>
                  <a:spLocks/>
                </p:cNvSpPr>
                <p:nvPr/>
              </p:nvSpPr>
              <p:spPr bwMode="auto">
                <a:xfrm>
                  <a:off x="5444979" y="1632229"/>
                  <a:ext cx="194460" cy="155899"/>
                </a:xfrm>
                <a:custGeom>
                  <a:avLst/>
                  <a:gdLst>
                    <a:gd name="T0" fmla="*/ 0 w 353"/>
                    <a:gd name="T1" fmla="*/ 155899 h 283"/>
                    <a:gd name="T2" fmla="*/ 155348 w 353"/>
                    <a:gd name="T3" fmla="*/ 0 h 283"/>
                    <a:gd name="T4" fmla="*/ 194460 w 353"/>
                    <a:gd name="T5" fmla="*/ 39112 h 283"/>
                    <a:gd name="T6" fmla="*/ 77674 w 353"/>
                    <a:gd name="T7" fmla="*/ 155899 h 283"/>
                    <a:gd name="T8" fmla="*/ 0 w 353"/>
                    <a:gd name="T9" fmla="*/ 155899 h 2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endParaRPr lang="en-IN"/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otagua - Coloured 6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17572</TotalTime>
  <Words>1158</Words>
  <Application>Microsoft Office PowerPoint</Application>
  <PresentationFormat>Custom</PresentationFormat>
  <Paragraphs>161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Slide 1</vt:lpstr>
      <vt:lpstr>Slide 2</vt:lpstr>
      <vt:lpstr>Slide 3</vt:lpstr>
      <vt:lpstr>Slide 4</vt:lpstr>
      <vt:lpstr>Slide 5</vt:lpstr>
      <vt:lpstr>AUTHORIZED WORLD SKILLS TRAINING CENTRE</vt:lpstr>
      <vt:lpstr>Slide 7</vt:lpstr>
      <vt:lpstr>Slide 8</vt:lpstr>
      <vt:lpstr>Slide 9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user</cp:lastModifiedBy>
  <cp:revision>3158</cp:revision>
  <dcterms:created xsi:type="dcterms:W3CDTF">2014-11-12T21:47:38Z</dcterms:created>
  <dcterms:modified xsi:type="dcterms:W3CDTF">2019-05-20T11:38:55Z</dcterms:modified>
</cp:coreProperties>
</file>